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sldIdLst>
    <p:sldId id="256" r:id="rId2"/>
    <p:sldId id="287" r:id="rId3"/>
    <p:sldId id="257" r:id="rId4"/>
    <p:sldId id="258" r:id="rId5"/>
    <p:sldId id="259" r:id="rId6"/>
    <p:sldId id="261" r:id="rId7"/>
    <p:sldId id="262" r:id="rId8"/>
    <p:sldId id="265" r:id="rId9"/>
    <p:sldId id="263" r:id="rId10"/>
    <p:sldId id="264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88" r:id="rId20"/>
    <p:sldId id="289" r:id="rId21"/>
    <p:sldId id="274" r:id="rId22"/>
    <p:sldId id="275" r:id="rId23"/>
    <p:sldId id="276" r:id="rId24"/>
    <p:sldId id="278" r:id="rId25"/>
    <p:sldId id="279" r:id="rId26"/>
    <p:sldId id="277" r:id="rId27"/>
    <p:sldId id="285" r:id="rId28"/>
    <p:sldId id="280" r:id="rId29"/>
    <p:sldId id="282" r:id="rId30"/>
    <p:sldId id="284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ECDC"/>
    <a:srgbClr val="ACE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66"/>
    <p:restoredTop sz="94694"/>
  </p:normalViewPr>
  <p:slideViewPr>
    <p:cSldViewPr snapToGrid="0" snapToObjects="1">
      <p:cViewPr varScale="1">
        <p:scale>
          <a:sx n="47" d="100"/>
          <a:sy n="47" d="100"/>
        </p:scale>
        <p:origin x="208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A722-16F2-2D42-9BC3-BB4D4E025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47ADC-AE9F-BA4F-BC76-00F3748C9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8587E-6B9D-8743-9CE6-C89C4E7A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004C6-E68C-CA4A-975B-71CC8C80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A6EB-23F3-814D-97FC-CB7EC2DC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2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F012-AED5-744D-8146-F8693437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16B56-66D1-B847-AB6B-86ABEDD1A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9D673-5853-E845-997A-8E9A1B70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BA897-54BC-F54F-AF10-9DC5DF6D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FCAE8-AEAF-394A-A9DC-E84FFEC9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7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B0ED0-C1E6-5841-AB7D-458BAE4EC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D1920-FE4A-A64C-8253-33E4ED8B9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4AAFC-CA0A-F240-B42A-D599FFE2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E54CD-376B-154A-AE75-1BB47157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F696E-509A-4041-AEC7-D4CA1692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7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E4F3-744F-BD40-939D-7D33B1A7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F36FD-FF99-F844-BBC8-74FAC93D7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70873-06D3-4945-A302-41A9E521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99D56-9373-FA48-8068-670E00EA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6C628-E2B2-2544-9D57-B24F13D8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0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D9C31-92DE-0241-83A3-5EEFC7C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A616A-1996-1040-B8B6-77FA5593F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B825D-B4A9-F741-8F5A-315DBE10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AC6E5-7261-874A-801F-58471C54B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5068-9036-6544-8885-4F9DBA17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7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B366-A122-FE46-9B27-C0B5483A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0BF3-FD10-1F41-A26F-5CF7BE7C2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582B2-28B7-FE4E-9975-D6A511578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CFFAD-3F19-E148-ADE7-12A2F2F93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27D1-953C-4D40-B23D-2CD28EA4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1799A-032C-1348-95A7-20CB92CD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564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37A1-6814-B348-8303-613D5A15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96B93-906E-9046-BF2A-C7F675FA8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43E5-73F4-C349-87FC-55D40ED1F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BB89B-AB3D-E74F-9485-C724D517B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AB6013-DFA9-9347-A2A0-33EA36D4C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D413F0-2223-1046-B698-8BE9742A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0846FC-080B-4541-87D9-D3BFB1C3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A1EE8-B177-244C-9688-79EC5012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20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B763-7873-7A44-813D-AF437CC8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0834A-A0D9-5441-AAA4-9A84B7A0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8E331-6BA3-E843-B2B4-9E646B51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40B84-47F0-8543-8EFA-D6EFA277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0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ED7A3-B9F7-B047-A1FA-D9F0C5CC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A9796-4BF8-B448-923E-9E883177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6353-5CB2-4E48-91FB-840E628E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44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F1FA-3CC5-3149-AEB0-F573F810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D4D08-A292-2548-BB78-6A0FB229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4BECF-CA13-9741-B30E-16CFEF8AD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6DF2E-00DC-044D-81A5-78966BF3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D0010-684D-424E-B917-41C2120B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BD0DE-53F9-FD48-B046-6ECA5346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3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C99-1391-2546-80D2-3773349D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085456-A50C-EE4A-BFAB-64B34DD90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12A84-64F2-4749-BBB6-2709A53C3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B0E4A-BFE6-0B4D-949E-8A278716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39F65-E0DD-654D-B175-9AC17AD1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68C5E-5036-5240-AFA7-5075591B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3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8896F-480F-EE47-B681-9725D8FA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57FF6-532E-C747-AEB3-6076D1B26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AB1E0-05CF-9A4F-9593-E58989B13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7F246-F795-E54B-AA35-F918B893E047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C903E-6BD8-F84A-A467-7156C9EC0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01A58-820F-FB43-9D58-F0795AB68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B6A60-CA87-CC4B-9856-8E1EF93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0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tiff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25.jp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www.kaggle.com/c/petfinder-adoption-prediction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F046-EE10-6348-AB7A-09C51A8BF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563" y="3429000"/>
            <a:ext cx="9218140" cy="2898304"/>
          </a:xfrm>
        </p:spPr>
        <p:txBody>
          <a:bodyPr>
            <a:normAutofit/>
          </a:bodyPr>
          <a:lstStyle/>
          <a:p>
            <a:pPr algn="l"/>
            <a:br>
              <a:rPr lang="en-US" sz="4800" dirty="0">
                <a:solidFill>
                  <a:schemeClr val="bg1"/>
                </a:solidFill>
              </a:rPr>
            </a:br>
            <a:r>
              <a:rPr lang="en-US" sz="5400" b="1" dirty="0"/>
              <a:t>Support Abandoned &amp; Stray Animal using Analytics 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ABC136-CECD-1541-BA9D-D1C6AD2DDB64}"/>
              </a:ext>
            </a:extLst>
          </p:cNvPr>
          <p:cNvCxnSpPr>
            <a:cxnSpLocks/>
          </p:cNvCxnSpPr>
          <p:nvPr/>
        </p:nvCxnSpPr>
        <p:spPr>
          <a:xfrm>
            <a:off x="395417" y="5894173"/>
            <a:ext cx="984309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CEDAE08-F31F-224C-A07D-135871BAD16C}"/>
              </a:ext>
            </a:extLst>
          </p:cNvPr>
          <p:cNvSpPr txBox="1">
            <a:spLocks/>
          </p:cNvSpPr>
          <p:nvPr/>
        </p:nvSpPr>
        <p:spPr>
          <a:xfrm>
            <a:off x="325395" y="5466126"/>
            <a:ext cx="8101913" cy="13022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David Ku</a:t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pic>
        <p:nvPicPr>
          <p:cNvPr id="12" name="Graphic 11" descr="Cat">
            <a:extLst>
              <a:ext uri="{FF2B5EF4-FFF2-40B4-BE49-F238E27FC236}">
                <a16:creationId xmlns:a16="http://schemas.microsoft.com/office/drawing/2014/main" id="{B8F074E1-DFE1-644E-BC46-B753625F4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7148" y="5342857"/>
            <a:ext cx="601361" cy="601361"/>
          </a:xfrm>
          <a:prstGeom prst="rect">
            <a:avLst/>
          </a:prstGeom>
        </p:spPr>
      </p:pic>
      <p:pic>
        <p:nvPicPr>
          <p:cNvPr id="15" name="Graphic 14" descr="Dog">
            <a:extLst>
              <a:ext uri="{FF2B5EF4-FFF2-40B4-BE49-F238E27FC236}">
                <a16:creationId xmlns:a16="http://schemas.microsoft.com/office/drawing/2014/main" id="{2398A7C8-F0F4-984D-AA34-C02BAB63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2748" y="5176227"/>
            <a:ext cx="914400" cy="9144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7E500F5-4F5D-A947-BC41-8B7692CB0A9B}"/>
              </a:ext>
            </a:extLst>
          </p:cNvPr>
          <p:cNvSpPr txBox="1">
            <a:spLocks/>
          </p:cNvSpPr>
          <p:nvPr/>
        </p:nvSpPr>
        <p:spPr>
          <a:xfrm>
            <a:off x="325395" y="3287304"/>
            <a:ext cx="10358706" cy="111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ACTIONABLE INSIGHTS FOR ANIMAL SHELTERS</a:t>
            </a:r>
          </a:p>
        </p:txBody>
      </p:sp>
    </p:spTree>
    <p:extLst>
      <p:ext uri="{BB962C8B-B14F-4D97-AF65-F5344CB8AC3E}">
        <p14:creationId xmlns:p14="http://schemas.microsoft.com/office/powerpoint/2010/main" val="3156297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4C41CE-7CBF-504B-92CA-2236187EEC43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66A9C69-0DE7-5949-B9BD-8441C8AAB47D}"/>
              </a:ext>
            </a:extLst>
          </p:cNvPr>
          <p:cNvSpPr/>
          <p:nvPr/>
        </p:nvSpPr>
        <p:spPr>
          <a:xfrm>
            <a:off x="-12356" y="0"/>
            <a:ext cx="4893276" cy="6858000"/>
          </a:xfrm>
          <a:prstGeom prst="rect">
            <a:avLst/>
          </a:prstGeom>
          <a:solidFill>
            <a:srgbClr val="B4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9545BE6-5D08-1A49-A93B-0727C449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348" y="106022"/>
            <a:ext cx="654908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DATA QUALITY VALIDATION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8E41915C-3E22-154D-8A32-F02631308F06}"/>
              </a:ext>
            </a:extLst>
          </p:cNvPr>
          <p:cNvSpPr txBox="1">
            <a:spLocks/>
          </p:cNvSpPr>
          <p:nvPr/>
        </p:nvSpPr>
        <p:spPr>
          <a:xfrm>
            <a:off x="647699" y="1879270"/>
            <a:ext cx="3924301" cy="3099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+mn-lt"/>
              </a:rPr>
              <a:t>How to check if the data is ready for modeling?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6B11433-640E-3A42-AC1D-35A6E96863D9}"/>
              </a:ext>
            </a:extLst>
          </p:cNvPr>
          <p:cNvSpPr txBox="1">
            <a:spLocks/>
          </p:cNvSpPr>
          <p:nvPr/>
        </p:nvSpPr>
        <p:spPr>
          <a:xfrm>
            <a:off x="5129596" y="1851830"/>
            <a:ext cx="6549081" cy="2998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Multicollinearity</a:t>
            </a:r>
          </a:p>
          <a:p>
            <a:endParaRPr lang="en-US" dirty="0"/>
          </a:p>
          <a:p>
            <a:r>
              <a:rPr lang="en-US" dirty="0"/>
              <a:t>Standardization</a:t>
            </a:r>
          </a:p>
          <a:p>
            <a:endParaRPr lang="en-US" dirty="0"/>
          </a:p>
          <a:p>
            <a:r>
              <a:rPr lang="en-US" dirty="0"/>
              <a:t>Categorical Variable Encoding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6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97A427-8BF2-F945-8EF0-3163F4A0F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80468"/>
              </p:ext>
            </p:extLst>
          </p:nvPr>
        </p:nvGraphicFramePr>
        <p:xfrm>
          <a:off x="2199710" y="3371884"/>
          <a:ext cx="7422291" cy="207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695">
                  <a:extLst>
                    <a:ext uri="{9D8B030D-6E8A-4147-A177-3AD203B41FA5}">
                      <a16:colId xmlns:a16="http://schemas.microsoft.com/office/drawing/2014/main" val="2836530223"/>
                    </a:ext>
                  </a:extLst>
                </a:gridCol>
                <a:gridCol w="1112109">
                  <a:extLst>
                    <a:ext uri="{9D8B030D-6E8A-4147-A177-3AD203B41FA5}">
                      <a16:colId xmlns:a16="http://schemas.microsoft.com/office/drawing/2014/main" val="1487320463"/>
                    </a:ext>
                  </a:extLst>
                </a:gridCol>
                <a:gridCol w="3196487">
                  <a:extLst>
                    <a:ext uri="{9D8B030D-6E8A-4147-A177-3AD203B41FA5}">
                      <a16:colId xmlns:a16="http://schemas.microsoft.com/office/drawing/2014/main" val="1749925396"/>
                    </a:ext>
                  </a:extLst>
                </a:gridCol>
              </a:tblGrid>
              <a:tr h="6929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Breeds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CFA Certified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420416"/>
                  </a:ext>
                </a:extLst>
              </a:tr>
              <a:tr h="6929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45 Pedigreed Breeds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CFA Certified Breed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803460"/>
                  </a:ext>
                </a:extLst>
              </a:tr>
              <a:tr h="6929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Other Breeds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Non-Pedigreed Breeds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854925"/>
                  </a:ext>
                </a:extLst>
              </a:tr>
            </a:tbl>
          </a:graphicData>
        </a:graphic>
      </p:graphicFrame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FEATURE ENGINEERING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3" y="1359251"/>
            <a:ext cx="11685373" cy="5158341"/>
          </a:xfrm>
        </p:spPr>
        <p:txBody>
          <a:bodyPr/>
          <a:lstStyle/>
          <a:p>
            <a:r>
              <a:rPr lang="en-US" dirty="0"/>
              <a:t>Pedigreed Breeds:</a:t>
            </a:r>
          </a:p>
          <a:p>
            <a:pPr lvl="1"/>
            <a:r>
              <a:rPr lang="en-US" dirty="0"/>
              <a:t>According to Cat Fanciers’ Association(CFA), there are 45 pedigreed breeds recognized</a:t>
            </a:r>
          </a:p>
          <a:p>
            <a:pPr lvl="1"/>
            <a:r>
              <a:rPr lang="en-US" dirty="0"/>
              <a:t>Pedigreed breed cats are rare which might cause the problem of </a:t>
            </a:r>
            <a:r>
              <a:rPr lang="en-US" dirty="0">
                <a:solidFill>
                  <a:schemeClr val="accent6"/>
                </a:solidFill>
              </a:rPr>
              <a:t>quasi separation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127B73A-B87F-C743-9D7D-55E9452D3565}"/>
              </a:ext>
            </a:extLst>
          </p:cNvPr>
          <p:cNvSpPr/>
          <p:nvPr/>
        </p:nvSpPr>
        <p:spPr>
          <a:xfrm>
            <a:off x="5574567" y="4243255"/>
            <a:ext cx="683740" cy="24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BB3B8FF-34FC-264A-91DF-7B9259634489}"/>
              </a:ext>
            </a:extLst>
          </p:cNvPr>
          <p:cNvSpPr/>
          <p:nvPr/>
        </p:nvSpPr>
        <p:spPr>
          <a:xfrm>
            <a:off x="5586923" y="4978699"/>
            <a:ext cx="683740" cy="24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7D032-BF56-9642-821A-BA4D13B7A03C}"/>
              </a:ext>
            </a:extLst>
          </p:cNvPr>
          <p:cNvSpPr/>
          <p:nvPr/>
        </p:nvSpPr>
        <p:spPr>
          <a:xfrm>
            <a:off x="1896173" y="2833322"/>
            <a:ext cx="7954450" cy="264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C7F23-0052-D149-B490-304C2579FBB2}"/>
              </a:ext>
            </a:extLst>
          </p:cNvPr>
          <p:cNvSpPr/>
          <p:nvPr/>
        </p:nvSpPr>
        <p:spPr>
          <a:xfrm>
            <a:off x="1965563" y="4778523"/>
            <a:ext cx="8048057" cy="85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1D9BD3-CF60-3B46-A68E-DE2B1E9400C3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3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MULTICOLLINEARITY &amp; STANDARDIZATION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D1CE629-3F9D-3546-9313-0C1DAF7B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3" y="1359251"/>
            <a:ext cx="11685373" cy="5158341"/>
          </a:xfrm>
        </p:spPr>
        <p:txBody>
          <a:bodyPr/>
          <a:lstStyle/>
          <a:p>
            <a:r>
              <a:rPr lang="en-US" dirty="0"/>
              <a:t>Four continuous variables: Age, Fee, Number of Videos, Number of Photos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EAF47E-5A3D-7049-9F1C-171DE2AD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75782"/>
              </p:ext>
            </p:extLst>
          </p:nvPr>
        </p:nvGraphicFramePr>
        <p:xfrm>
          <a:off x="2991438" y="3082336"/>
          <a:ext cx="5418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58741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66150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62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15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9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89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10383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F4305A5-C4BA-5344-8C56-F0B61BC49F77}"/>
              </a:ext>
            </a:extLst>
          </p:cNvPr>
          <p:cNvSpPr/>
          <p:nvPr/>
        </p:nvSpPr>
        <p:spPr>
          <a:xfrm>
            <a:off x="2561535" y="2633913"/>
            <a:ext cx="6672649" cy="2607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21B2ED-81D6-194B-B914-6DA9ACBA4EE3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07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REFERENCE CODING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D1CE629-3F9D-3546-9313-0C1DAF7B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3" y="1359251"/>
            <a:ext cx="11685373" cy="5158341"/>
          </a:xfrm>
        </p:spPr>
        <p:txBody>
          <a:bodyPr/>
          <a:lstStyle/>
          <a:p>
            <a:r>
              <a:rPr lang="en-US" dirty="0"/>
              <a:t>Encode the 9 categorical variables in the data using reference coding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2E80D9-0DDE-0043-A967-6DA995D78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04147"/>
              </p:ext>
            </p:extLst>
          </p:nvPr>
        </p:nvGraphicFramePr>
        <p:xfrm>
          <a:off x="1909496" y="312222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01927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345470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4188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Health 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687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x2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38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22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Minor Injury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06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Serious Injury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67134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AB196B-398E-9A4E-BA6B-49E17A16D342}"/>
              </a:ext>
            </a:extLst>
          </p:cNvPr>
          <p:cNvSpPr/>
          <p:nvPr/>
        </p:nvSpPr>
        <p:spPr>
          <a:xfrm>
            <a:off x="1223319" y="2656703"/>
            <a:ext cx="9539651" cy="2804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AE9D8D-BEAC-CB42-AC9E-7D7D68283D93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2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BAB20C-AF1B-9644-9EF1-6B0CE4D58CE4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66A9C69-0DE7-5949-B9BD-8441C8AAB47D}"/>
              </a:ext>
            </a:extLst>
          </p:cNvPr>
          <p:cNvSpPr/>
          <p:nvPr/>
        </p:nvSpPr>
        <p:spPr>
          <a:xfrm>
            <a:off x="-12356" y="0"/>
            <a:ext cx="4893276" cy="6858000"/>
          </a:xfrm>
          <a:prstGeom prst="rect">
            <a:avLst/>
          </a:prstGeom>
          <a:solidFill>
            <a:srgbClr val="B4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9545BE6-5D08-1A49-A93B-0727C449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348" y="106022"/>
            <a:ext cx="654908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MODELING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8E41915C-3E22-154D-8A32-F02631308F06}"/>
              </a:ext>
            </a:extLst>
          </p:cNvPr>
          <p:cNvSpPr txBox="1">
            <a:spLocks/>
          </p:cNvSpPr>
          <p:nvPr/>
        </p:nvSpPr>
        <p:spPr>
          <a:xfrm>
            <a:off x="647699" y="1879270"/>
            <a:ext cx="3924301" cy="3099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+mn-lt"/>
              </a:rPr>
              <a:t>How to verify the insights we found previously in the dashboard?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6B11433-640E-3A42-AC1D-35A6E96863D9}"/>
              </a:ext>
            </a:extLst>
          </p:cNvPr>
          <p:cNvSpPr txBox="1">
            <a:spLocks/>
          </p:cNvSpPr>
          <p:nvPr/>
        </p:nvSpPr>
        <p:spPr>
          <a:xfrm>
            <a:off x="5129596" y="2385057"/>
            <a:ext cx="6549081" cy="2998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Inference: Logistic Regression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Prediction: Random Forest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LOGISTIC REGRESSION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3" y="1359251"/>
            <a:ext cx="11685373" cy="5158341"/>
          </a:xfrm>
        </p:spPr>
        <p:txBody>
          <a:bodyPr/>
          <a:lstStyle/>
          <a:p>
            <a:r>
              <a:rPr lang="en-US" dirty="0"/>
              <a:t>Regularized Logistic Regression (LASSO): variable selection based on AUC</a:t>
            </a:r>
            <a:br>
              <a:rPr lang="en-US" dirty="0"/>
            </a:b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9E8344-91E5-D14C-9B85-4A4604BA6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37" y="2869259"/>
            <a:ext cx="5550984" cy="342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F491B-3447-3649-A306-0C5D85E4CD36}"/>
              </a:ext>
            </a:extLst>
          </p:cNvPr>
          <p:cNvSpPr txBox="1"/>
          <p:nvPr/>
        </p:nvSpPr>
        <p:spPr>
          <a:xfrm>
            <a:off x="536291" y="1899486"/>
            <a:ext cx="10851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Adopted ~ Gender + Maturity Size + Fur Length + Vaccinated + Dewormed + Sterilized + Health + CFA Certified + Color + Age + Fee + Number of Videos + Number of Photos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E401F1-8FFB-014C-866D-CB7F55162521}"/>
                  </a:ext>
                </a:extLst>
              </p:cNvPr>
              <p:cNvSpPr txBox="1"/>
              <p:nvPr/>
            </p:nvSpPr>
            <p:spPr>
              <a:xfrm>
                <a:off x="6651055" y="4106234"/>
                <a:ext cx="1363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E401F1-8FFB-014C-866D-CB7F55162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055" y="4106234"/>
                <a:ext cx="1363322" cy="276999"/>
              </a:xfrm>
              <a:prstGeom prst="rect">
                <a:avLst/>
              </a:prstGeom>
              <a:blipFill>
                <a:blip r:embed="rId11"/>
                <a:stretch>
                  <a:fillRect l="-5556" r="-27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8EAC5E-ACBB-2347-B784-8693D30C4442}"/>
                  </a:ext>
                </a:extLst>
              </p:cNvPr>
              <p:cNvSpPr txBox="1"/>
              <p:nvPr/>
            </p:nvSpPr>
            <p:spPr>
              <a:xfrm>
                <a:off x="8798988" y="4102850"/>
                <a:ext cx="1748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8EAC5E-ACBB-2347-B784-8693D30C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88" y="4102850"/>
                <a:ext cx="1748877" cy="276999"/>
              </a:xfrm>
              <a:prstGeom prst="rect">
                <a:avLst/>
              </a:prstGeom>
              <a:blipFill>
                <a:blip r:embed="rId12"/>
                <a:stretch>
                  <a:fillRect l="-2878" r="-215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09EFA89-63DC-0141-8A7F-876AEF8A8671}"/>
              </a:ext>
            </a:extLst>
          </p:cNvPr>
          <p:cNvSpPr/>
          <p:nvPr/>
        </p:nvSpPr>
        <p:spPr>
          <a:xfrm>
            <a:off x="2644346" y="5538709"/>
            <a:ext cx="345989" cy="3336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6D1851-F4FB-6B41-BF4F-F4383DF67F71}"/>
              </a:ext>
            </a:extLst>
          </p:cNvPr>
          <p:cNvCxnSpPr>
            <a:stCxn id="13" idx="6"/>
          </p:cNvCxnSpPr>
          <p:nvPr/>
        </p:nvCxnSpPr>
        <p:spPr>
          <a:xfrm flipV="1">
            <a:off x="2990335" y="4485503"/>
            <a:ext cx="3435179" cy="12200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75438B-10BA-8C41-92E5-741230E3805B}"/>
              </a:ext>
            </a:extLst>
          </p:cNvPr>
          <p:cNvSpPr/>
          <p:nvPr/>
        </p:nvSpPr>
        <p:spPr>
          <a:xfrm>
            <a:off x="6604833" y="3938421"/>
            <a:ext cx="1821562" cy="54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B96F8E-FBB7-5540-BBA1-404C70E005EC}"/>
              </a:ext>
            </a:extLst>
          </p:cNvPr>
          <p:cNvSpPr/>
          <p:nvPr/>
        </p:nvSpPr>
        <p:spPr>
          <a:xfrm>
            <a:off x="8755921" y="3907148"/>
            <a:ext cx="1821562" cy="54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494FE-F32E-C246-8683-68BC947D3060}"/>
              </a:ext>
            </a:extLst>
          </p:cNvPr>
          <p:cNvSpPr/>
          <p:nvPr/>
        </p:nvSpPr>
        <p:spPr>
          <a:xfrm>
            <a:off x="481578" y="1877794"/>
            <a:ext cx="1074146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BE8DAE-C445-DC46-A26E-4ED1998EACAF}"/>
              </a:ext>
            </a:extLst>
          </p:cNvPr>
          <p:cNvSpPr/>
          <p:nvPr/>
        </p:nvSpPr>
        <p:spPr>
          <a:xfrm>
            <a:off x="536291" y="2690941"/>
            <a:ext cx="5316019" cy="3442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FF5FFC-3C2A-A740-9118-B678E2F72E03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47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43" grpId="0" animBg="1"/>
      <p:bldP spid="17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LOGISTIC REGRESSION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3" y="1359251"/>
            <a:ext cx="11685373" cy="5158341"/>
          </a:xfrm>
        </p:spPr>
        <p:txBody>
          <a:bodyPr/>
          <a:lstStyle/>
          <a:p>
            <a:r>
              <a:rPr lang="en-US" dirty="0"/>
              <a:t>Significant variables based on a regular logistic regression:</a:t>
            </a:r>
            <a:br>
              <a:rPr lang="en-US" dirty="0"/>
            </a:br>
            <a:endParaRPr lang="en-US" sz="1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921F0C-39B2-DF41-8EDD-A881A0A0E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339622"/>
              </p:ext>
            </p:extLst>
          </p:nvPr>
        </p:nvGraphicFramePr>
        <p:xfrm>
          <a:off x="505139" y="2003354"/>
          <a:ext cx="5772093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94">
                  <a:extLst>
                    <a:ext uri="{9D8B030D-6E8A-4147-A177-3AD203B41FA5}">
                      <a16:colId xmlns:a16="http://schemas.microsoft.com/office/drawing/2014/main" val="3165379692"/>
                    </a:ext>
                  </a:extLst>
                </a:gridCol>
                <a:gridCol w="1508649">
                  <a:extLst>
                    <a:ext uri="{9D8B030D-6E8A-4147-A177-3AD203B41FA5}">
                      <a16:colId xmlns:a16="http://schemas.microsoft.com/office/drawing/2014/main" val="3771404969"/>
                    </a:ext>
                  </a:extLst>
                </a:gridCol>
                <a:gridCol w="1456622">
                  <a:extLst>
                    <a:ext uri="{9D8B030D-6E8A-4147-A177-3AD203B41FA5}">
                      <a16:colId xmlns:a16="http://schemas.microsoft.com/office/drawing/2014/main" val="4060050885"/>
                    </a:ext>
                  </a:extLst>
                </a:gridCol>
                <a:gridCol w="1402228">
                  <a:extLst>
                    <a:ext uri="{9D8B030D-6E8A-4147-A177-3AD203B41FA5}">
                      <a16:colId xmlns:a16="http://schemas.microsoft.com/office/drawing/2014/main" val="4202277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 Estimates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1322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-0.0120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468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Number of Photos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896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-0.0029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96101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CFA Certified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0.3657 (Pedigreed)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877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Sterilization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&lt; 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0.9240 (Not Neutered)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603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Dewormed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-0.2772 (Not Dewormed)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471310"/>
                  </a:ext>
                </a:extLst>
              </a:tr>
            </a:tbl>
          </a:graphicData>
        </a:graphic>
      </p:graphicFrame>
      <p:sp>
        <p:nvSpPr>
          <p:cNvPr id="37" name="Oval 36">
            <a:extLst>
              <a:ext uri="{FF2B5EF4-FFF2-40B4-BE49-F238E27FC236}">
                <a16:creationId xmlns:a16="http://schemas.microsoft.com/office/drawing/2014/main" id="{C156EE20-86CA-8748-9661-24190907012D}"/>
              </a:ext>
            </a:extLst>
          </p:cNvPr>
          <p:cNvSpPr/>
          <p:nvPr/>
        </p:nvSpPr>
        <p:spPr>
          <a:xfrm>
            <a:off x="5101281" y="2614170"/>
            <a:ext cx="988540" cy="3336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D34F5F-0717-D348-AF4A-945885F6001D}"/>
              </a:ext>
            </a:extLst>
          </p:cNvPr>
          <p:cNvCxnSpPr>
            <a:cxnSpLocks/>
          </p:cNvCxnSpPr>
          <p:nvPr/>
        </p:nvCxnSpPr>
        <p:spPr>
          <a:xfrm>
            <a:off x="6089821" y="2780270"/>
            <a:ext cx="47161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2029F9-DADE-284E-A7BC-6B6DCCA8E5BA}"/>
                  </a:ext>
                </a:extLst>
              </p:cNvPr>
              <p:cNvSpPr txBox="1"/>
              <p:nvPr/>
            </p:nvSpPr>
            <p:spPr>
              <a:xfrm>
                <a:off x="6841049" y="2313083"/>
                <a:ext cx="52342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 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−0.012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=1.2%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 increase age by 1 month for cats will cause the</a:t>
                </a:r>
              </a:p>
              <a:p>
                <a:r>
                  <a:rPr lang="en-US" dirty="0"/>
                  <a:t>expected odds of being adopted to decrease by 1.2 %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2029F9-DADE-284E-A7BC-6B6DCCA8E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049" y="2313083"/>
                <a:ext cx="5234253" cy="1200329"/>
              </a:xfrm>
              <a:prstGeom prst="rect">
                <a:avLst/>
              </a:prstGeom>
              <a:blipFill>
                <a:blip r:embed="rId10"/>
                <a:stretch>
                  <a:fillRect l="-96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F17E07C-638E-6F47-AA64-6FA204C26976}"/>
              </a:ext>
            </a:extLst>
          </p:cNvPr>
          <p:cNvSpPr/>
          <p:nvPr/>
        </p:nvSpPr>
        <p:spPr>
          <a:xfrm>
            <a:off x="6809973" y="2111142"/>
            <a:ext cx="5078048" cy="1935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9A2D88-E801-BC4A-BC1A-CD7F1CE3B2FC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0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LOGISTIC REGRESSION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78" y="1164190"/>
            <a:ext cx="11685373" cy="5158341"/>
          </a:xfrm>
        </p:spPr>
        <p:txBody>
          <a:bodyPr/>
          <a:lstStyle/>
          <a:p>
            <a:r>
              <a:rPr lang="en-US" dirty="0"/>
              <a:t>Power on Prediction: Testing Accuracy (AUC)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1172B97-766F-6E4B-8CF7-19FB329D80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47" t="11188" r="9806" b="2530"/>
          <a:stretch/>
        </p:blipFill>
        <p:spPr>
          <a:xfrm>
            <a:off x="2741747" y="1818479"/>
            <a:ext cx="5989089" cy="416250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BC90AC-6DF3-B24C-9D03-50AB290D024E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18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RANDOM FOREST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3" y="1359251"/>
            <a:ext cx="11685373" cy="5158341"/>
          </a:xfrm>
        </p:spPr>
        <p:txBody>
          <a:bodyPr/>
          <a:lstStyle/>
          <a:p>
            <a:r>
              <a:rPr lang="en-US" dirty="0"/>
              <a:t>Initial Model</a:t>
            </a:r>
          </a:p>
          <a:p>
            <a:pPr lvl="1"/>
            <a:r>
              <a:rPr lang="en-US" dirty="0"/>
              <a:t>Model Parameters: </a:t>
            </a:r>
          </a:p>
          <a:p>
            <a:pPr lvl="2"/>
            <a:r>
              <a:rPr lang="en-US" dirty="0"/>
              <a:t>Number of Trees: 250</a:t>
            </a:r>
          </a:p>
          <a:p>
            <a:pPr lvl="2"/>
            <a:r>
              <a:rPr lang="en-US" dirty="0"/>
              <a:t>Criterion: Gini</a:t>
            </a:r>
          </a:p>
          <a:p>
            <a:pPr lvl="2"/>
            <a:r>
              <a:rPr lang="en-US" dirty="0"/>
              <a:t>Bootstrap: True</a:t>
            </a:r>
          </a:p>
          <a:p>
            <a:pPr lvl="2"/>
            <a:r>
              <a:rPr lang="en-US" dirty="0" err="1"/>
              <a:t>Max_features</a:t>
            </a:r>
            <a:r>
              <a:rPr lang="en-US" dirty="0"/>
              <a:t> (number of features to consider at every split): auto</a:t>
            </a:r>
          </a:p>
          <a:p>
            <a:pPr lvl="2"/>
            <a:r>
              <a:rPr lang="en-US" dirty="0" err="1"/>
              <a:t>Max_depth</a:t>
            </a:r>
            <a:r>
              <a:rPr lang="en-US" dirty="0"/>
              <a:t> (maximum number of levels in tree): None</a:t>
            </a:r>
          </a:p>
          <a:p>
            <a:pPr lvl="2"/>
            <a:r>
              <a:rPr lang="en-US" dirty="0" err="1"/>
              <a:t>Min_samples_split</a:t>
            </a:r>
            <a:r>
              <a:rPr lang="en-US" dirty="0"/>
              <a:t> (minimum number of samples required to split a node): 2</a:t>
            </a:r>
          </a:p>
          <a:p>
            <a:pPr lvl="2"/>
            <a:r>
              <a:rPr lang="en-US" dirty="0" err="1"/>
              <a:t>Min_samples_leaf</a:t>
            </a:r>
            <a:r>
              <a:rPr lang="en-US" dirty="0"/>
              <a:t> (minimum number of samples required at each leaf node): 1</a:t>
            </a:r>
            <a:br>
              <a:rPr lang="en-US" dirty="0"/>
            </a:br>
            <a:endParaRPr lang="en-US" sz="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AF610-A810-9546-8F24-79C839026F8E}"/>
              </a:ext>
            </a:extLst>
          </p:cNvPr>
          <p:cNvSpPr/>
          <p:nvPr/>
        </p:nvSpPr>
        <p:spPr>
          <a:xfrm>
            <a:off x="914400" y="3237470"/>
            <a:ext cx="9123095" cy="144574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8B279F-C3A2-BD4F-8520-6D6DAA94495C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04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DECISION TREE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8B279F-C3A2-BD4F-8520-6D6DAA94495C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571D553-0B2B-714D-85E1-4C1ABCDF2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571" y="1075573"/>
            <a:ext cx="8064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9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1DE3EC-AF21-2242-B228-3B93D81209DC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at sitting next to a window&#10;&#10;Description automatically generated">
            <a:extLst>
              <a:ext uri="{FF2B5EF4-FFF2-40B4-BE49-F238E27FC236}">
                <a16:creationId xmlns:a16="http://schemas.microsoft.com/office/drawing/2014/main" id="{F68FB9BA-2403-7944-8DC7-9F97671C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41" y="1019139"/>
            <a:ext cx="3823370" cy="2867528"/>
          </a:xfrm>
          <a:prstGeom prst="rect">
            <a:avLst/>
          </a:prstGeom>
        </p:spPr>
      </p:pic>
      <p:pic>
        <p:nvPicPr>
          <p:cNvPr id="7" name="Picture 6" descr="A cat lying on a bed&#10;&#10;Description automatically generated">
            <a:extLst>
              <a:ext uri="{FF2B5EF4-FFF2-40B4-BE49-F238E27FC236}">
                <a16:creationId xmlns:a16="http://schemas.microsoft.com/office/drawing/2014/main" id="{611B97DA-1AB2-8447-BDCC-C9CB35123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441" y="1019141"/>
            <a:ext cx="3233862" cy="286752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909CDE-DF37-F34C-AE05-BC33970B2B81}"/>
              </a:ext>
            </a:extLst>
          </p:cNvPr>
          <p:cNvSpPr/>
          <p:nvPr/>
        </p:nvSpPr>
        <p:spPr>
          <a:xfrm>
            <a:off x="5653403" y="2300502"/>
            <a:ext cx="1024488" cy="35955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C64A91A-C514-4F42-A89A-EBE10B30B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357" y="4862313"/>
            <a:ext cx="10664634" cy="1318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Deworming, breed, and the number of photos are the top three factors that can impact the outcome of adoption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8A781-9D52-2E43-8748-557246FA6696}"/>
              </a:ext>
            </a:extLst>
          </p:cNvPr>
          <p:cNvSpPr/>
          <p:nvPr/>
        </p:nvSpPr>
        <p:spPr>
          <a:xfrm>
            <a:off x="5253925" y="677628"/>
            <a:ext cx="6827752" cy="3537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2D8F6E-226D-AB49-A9C9-955EE1A7B068}"/>
              </a:ext>
            </a:extLst>
          </p:cNvPr>
          <p:cNvSpPr/>
          <p:nvPr/>
        </p:nvSpPr>
        <p:spPr>
          <a:xfrm>
            <a:off x="941136" y="4797512"/>
            <a:ext cx="10681855" cy="1052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9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DECISION TREE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8B279F-C3A2-BD4F-8520-6D6DAA94495C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D1457D-FF5A-8B46-AF1C-FA22C2CE1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4700" y="1346497"/>
            <a:ext cx="6130215" cy="45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5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21D8213-C801-E940-99B7-E371180C0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9" t="10177" r="9000" b="1506"/>
          <a:stretch/>
        </p:blipFill>
        <p:spPr>
          <a:xfrm>
            <a:off x="2787737" y="1759553"/>
            <a:ext cx="6344556" cy="444165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6056298"/>
            <a:ext cx="2799290" cy="7922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RANDOM FOREST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78" y="1164306"/>
            <a:ext cx="11685373" cy="5158341"/>
          </a:xfrm>
        </p:spPr>
        <p:txBody>
          <a:bodyPr/>
          <a:lstStyle/>
          <a:p>
            <a:r>
              <a:rPr lang="en-US" dirty="0"/>
              <a:t>Initial Model Performance on Testing Data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FBE71-2B3F-1947-95C8-E0AA5C7634B8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42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RANDOM FOREST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73" y="1271762"/>
            <a:ext cx="11685373" cy="51583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Random Forest Hyperparameter Tuning by Randomized Search CV</a:t>
            </a:r>
          </a:p>
          <a:p>
            <a:pPr marL="0" indent="0">
              <a:buNone/>
            </a:pPr>
            <a:endParaRPr lang="en-US" sz="1100" dirty="0"/>
          </a:p>
          <a:p>
            <a:pPr lvl="1"/>
            <a:r>
              <a:rPr lang="en-US" dirty="0"/>
              <a:t>Model Parameters: </a:t>
            </a:r>
          </a:p>
          <a:p>
            <a:pPr lvl="2"/>
            <a:r>
              <a:rPr lang="en-US" dirty="0"/>
              <a:t>Number of Trees: 200, 400, 600, 800, 1000, 1200, 1400, 1600, 1800, 2000</a:t>
            </a:r>
          </a:p>
          <a:p>
            <a:pPr lvl="2"/>
            <a:r>
              <a:rPr lang="en-US" dirty="0"/>
              <a:t>Bootstrap: True, False</a:t>
            </a:r>
          </a:p>
          <a:p>
            <a:pPr lvl="2"/>
            <a:r>
              <a:rPr lang="en-US" dirty="0" err="1"/>
              <a:t>Max_features</a:t>
            </a:r>
            <a:r>
              <a:rPr lang="en-US" dirty="0"/>
              <a:t> (number of features to consider at every split): auto, sqrt</a:t>
            </a:r>
          </a:p>
          <a:p>
            <a:pPr lvl="2"/>
            <a:r>
              <a:rPr lang="en-US" dirty="0" err="1"/>
              <a:t>Max_depth</a:t>
            </a:r>
            <a:r>
              <a:rPr lang="en-US" dirty="0"/>
              <a:t> (maximum number of levels in tree): 10, 20, 30, 40, 50, 60, 70, 80, 90, 100, 110, None</a:t>
            </a:r>
          </a:p>
          <a:p>
            <a:pPr lvl="2"/>
            <a:r>
              <a:rPr lang="en-US" dirty="0" err="1"/>
              <a:t>Min_samples_split</a:t>
            </a:r>
            <a:r>
              <a:rPr lang="en-US" dirty="0"/>
              <a:t> (minimum number of samples required to split a node): 2, 5, 10</a:t>
            </a:r>
          </a:p>
          <a:p>
            <a:pPr lvl="2"/>
            <a:r>
              <a:rPr lang="en-US" dirty="0" err="1"/>
              <a:t>Min_samples_leaf</a:t>
            </a:r>
            <a:r>
              <a:rPr lang="en-US" dirty="0"/>
              <a:t> (minimum number of samples required at each leaf node): 1, 2, 4</a:t>
            </a:r>
          </a:p>
          <a:p>
            <a:pPr lvl="2"/>
            <a:endParaRPr lang="en-US" sz="1100" dirty="0"/>
          </a:p>
          <a:p>
            <a:pPr lvl="1"/>
            <a:r>
              <a:rPr lang="en-US" dirty="0"/>
              <a:t>Hyperparameters:</a:t>
            </a:r>
          </a:p>
          <a:p>
            <a:pPr lvl="2"/>
            <a:r>
              <a:rPr lang="en-US" dirty="0"/>
              <a:t>Number of Trees: 2000</a:t>
            </a:r>
          </a:p>
          <a:p>
            <a:pPr lvl="2"/>
            <a:r>
              <a:rPr lang="en-US" dirty="0"/>
              <a:t>Bootstrap: False</a:t>
            </a:r>
          </a:p>
          <a:p>
            <a:pPr lvl="2"/>
            <a:r>
              <a:rPr lang="en-US" dirty="0" err="1"/>
              <a:t>Max_features</a:t>
            </a:r>
            <a:r>
              <a:rPr lang="en-US" dirty="0"/>
              <a:t>: auto</a:t>
            </a:r>
          </a:p>
          <a:p>
            <a:pPr lvl="2"/>
            <a:r>
              <a:rPr lang="en-US" dirty="0" err="1"/>
              <a:t>Max_depth</a:t>
            </a:r>
            <a:r>
              <a:rPr lang="en-US" dirty="0"/>
              <a:t>: 10</a:t>
            </a:r>
          </a:p>
          <a:p>
            <a:pPr lvl="2"/>
            <a:r>
              <a:rPr lang="en-US" dirty="0" err="1"/>
              <a:t>Min_samples_split</a:t>
            </a:r>
            <a:r>
              <a:rPr lang="en-US" dirty="0"/>
              <a:t>: 2</a:t>
            </a:r>
          </a:p>
          <a:p>
            <a:pPr lvl="2"/>
            <a:r>
              <a:rPr lang="en-US" dirty="0" err="1"/>
              <a:t>Min_samples_leaf</a:t>
            </a:r>
            <a:r>
              <a:rPr lang="en-US" dirty="0"/>
              <a:t>: 2</a:t>
            </a:r>
            <a:br>
              <a:rPr lang="en-US" dirty="0"/>
            </a:br>
            <a:endParaRPr lang="en-US" sz="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5D75F4-FB21-EA4D-AB4D-50D5D0A24B7D}"/>
              </a:ext>
            </a:extLst>
          </p:cNvPr>
          <p:cNvSpPr/>
          <p:nvPr/>
        </p:nvSpPr>
        <p:spPr>
          <a:xfrm>
            <a:off x="642551" y="4114800"/>
            <a:ext cx="3465401" cy="2348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4B3A52-9F42-F048-A1D1-7B823B75139A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8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6056298"/>
            <a:ext cx="2799290" cy="7922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RANDOM FOREST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78" y="1164306"/>
            <a:ext cx="11685373" cy="5158341"/>
          </a:xfrm>
        </p:spPr>
        <p:txBody>
          <a:bodyPr/>
          <a:lstStyle/>
          <a:p>
            <a:r>
              <a:rPr lang="en-US" dirty="0"/>
              <a:t>Tuned Model Performance on Testing Data</a:t>
            </a:r>
          </a:p>
        </p:txBody>
      </p:sp>
      <p:pic>
        <p:nvPicPr>
          <p:cNvPr id="3" name="Picture 2" descr="A picture containing table, man&#10;&#10;Description automatically generated">
            <a:extLst>
              <a:ext uri="{FF2B5EF4-FFF2-40B4-BE49-F238E27FC236}">
                <a16:creationId xmlns:a16="http://schemas.microsoft.com/office/drawing/2014/main" id="{D9043B83-CADD-AB41-897F-3108021AB8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11" t="10276" r="9178" b="2048"/>
          <a:stretch/>
        </p:blipFill>
        <p:spPr>
          <a:xfrm>
            <a:off x="2824576" y="1698249"/>
            <a:ext cx="6277232" cy="440940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A4AE1A-4486-0149-BD8D-9BD1FEC1116D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066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6056298"/>
            <a:ext cx="2799290" cy="7922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 COMPARISON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78" y="1164306"/>
            <a:ext cx="11685373" cy="5158341"/>
          </a:xfrm>
        </p:spPr>
        <p:txBody>
          <a:bodyPr/>
          <a:lstStyle/>
          <a:p>
            <a:r>
              <a:rPr lang="en-US" dirty="0"/>
              <a:t>Model Performance Comparison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B920AA9-0B18-9D4E-A686-4C04BE80CA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73" t="10275" r="9347" b="2391"/>
          <a:stretch/>
        </p:blipFill>
        <p:spPr>
          <a:xfrm>
            <a:off x="2789005" y="1689951"/>
            <a:ext cx="6289589" cy="439221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5940E8F-EE2C-BC46-AF23-1E47430DCB1F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87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RANDOM FOREST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73" y="1271762"/>
            <a:ext cx="11685373" cy="5158341"/>
          </a:xfrm>
        </p:spPr>
        <p:txBody>
          <a:bodyPr>
            <a:normAutofit/>
          </a:bodyPr>
          <a:lstStyle/>
          <a:p>
            <a:r>
              <a:rPr lang="en-US" dirty="0"/>
              <a:t>Variable Importance of Top Six Variables Based on the Tuned Model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588A5F-E1FD-714F-A2B0-5A06C449E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518428"/>
              </p:ext>
            </p:extLst>
          </p:nvPr>
        </p:nvGraphicFramePr>
        <p:xfrm>
          <a:off x="3810435" y="2625583"/>
          <a:ext cx="407268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73">
                  <a:extLst>
                    <a:ext uri="{9D8B030D-6E8A-4147-A177-3AD203B41FA5}">
                      <a16:colId xmlns:a16="http://schemas.microsoft.com/office/drawing/2014/main" val="3771404969"/>
                    </a:ext>
                  </a:extLst>
                </a:gridCol>
                <a:gridCol w="2000616">
                  <a:extLst>
                    <a:ext uri="{9D8B030D-6E8A-4147-A177-3AD203B41FA5}">
                      <a16:colId xmlns:a16="http://schemas.microsoft.com/office/drawing/2014/main" val="4060050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13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46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Number of Photos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8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Sterilization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96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87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CFA certified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6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Vaccination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471310"/>
                  </a:ext>
                </a:extLst>
              </a:tr>
            </a:tbl>
          </a:graphicData>
        </a:graphic>
      </p:graphicFrame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D0D665-891E-4240-A4B3-DC26142AE9F4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86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 COMPARISON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73" y="1071904"/>
            <a:ext cx="11685373" cy="5358199"/>
          </a:xfrm>
        </p:spPr>
        <p:txBody>
          <a:bodyPr>
            <a:normAutofit/>
          </a:bodyPr>
          <a:lstStyle/>
          <a:p>
            <a:r>
              <a:rPr lang="en-US" dirty="0"/>
              <a:t>Variable Importance Comparison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588A5F-E1FD-714F-A2B0-5A06C449E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661469"/>
              </p:ext>
            </p:extLst>
          </p:nvPr>
        </p:nvGraphicFramePr>
        <p:xfrm>
          <a:off x="929379" y="2649415"/>
          <a:ext cx="407268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73">
                  <a:extLst>
                    <a:ext uri="{9D8B030D-6E8A-4147-A177-3AD203B41FA5}">
                      <a16:colId xmlns:a16="http://schemas.microsoft.com/office/drawing/2014/main" val="3771404969"/>
                    </a:ext>
                  </a:extLst>
                </a:gridCol>
                <a:gridCol w="2000616">
                  <a:extLst>
                    <a:ext uri="{9D8B030D-6E8A-4147-A177-3AD203B41FA5}">
                      <a16:colId xmlns:a16="http://schemas.microsoft.com/office/drawing/2014/main" val="4060050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13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46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Number of Photos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8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Sterilization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96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87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CFA certified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6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Vaccination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47131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7DDEB70-80B7-D240-B69E-883773BA4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815772"/>
              </p:ext>
            </p:extLst>
          </p:nvPr>
        </p:nvGraphicFramePr>
        <p:xfrm>
          <a:off x="5749600" y="2002146"/>
          <a:ext cx="5772093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94">
                  <a:extLst>
                    <a:ext uri="{9D8B030D-6E8A-4147-A177-3AD203B41FA5}">
                      <a16:colId xmlns:a16="http://schemas.microsoft.com/office/drawing/2014/main" val="3165379692"/>
                    </a:ext>
                  </a:extLst>
                </a:gridCol>
                <a:gridCol w="1508649">
                  <a:extLst>
                    <a:ext uri="{9D8B030D-6E8A-4147-A177-3AD203B41FA5}">
                      <a16:colId xmlns:a16="http://schemas.microsoft.com/office/drawing/2014/main" val="3771404969"/>
                    </a:ext>
                  </a:extLst>
                </a:gridCol>
                <a:gridCol w="1456622">
                  <a:extLst>
                    <a:ext uri="{9D8B030D-6E8A-4147-A177-3AD203B41FA5}">
                      <a16:colId xmlns:a16="http://schemas.microsoft.com/office/drawing/2014/main" val="4060050885"/>
                    </a:ext>
                  </a:extLst>
                </a:gridCol>
                <a:gridCol w="1402228">
                  <a:extLst>
                    <a:ext uri="{9D8B030D-6E8A-4147-A177-3AD203B41FA5}">
                      <a16:colId xmlns:a16="http://schemas.microsoft.com/office/drawing/2014/main" val="4202277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 Estimates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1322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-0.0120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468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Number of Photos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896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-0.0029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96101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CFA Certified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0.3657 (Pedigreed)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877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Sterilization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&lt; 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0.9240 (Not Neutered)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7603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Dewormed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-0.2772 (Not Dewormed)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471310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858E92AE-CC56-5A4F-BDAC-D73F270DFE29}"/>
              </a:ext>
            </a:extLst>
          </p:cNvPr>
          <p:cNvSpPr/>
          <p:nvPr/>
        </p:nvSpPr>
        <p:spPr>
          <a:xfrm>
            <a:off x="1480751" y="3083570"/>
            <a:ext cx="932848" cy="2761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2E6BEE-F17C-BC4B-837B-902E8D7C86F4}"/>
              </a:ext>
            </a:extLst>
          </p:cNvPr>
          <p:cNvSpPr/>
          <p:nvPr/>
        </p:nvSpPr>
        <p:spPr>
          <a:xfrm>
            <a:off x="7416700" y="2700463"/>
            <a:ext cx="932848" cy="2761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8F72018-C969-C348-8E9A-DEAA4702DECA}"/>
              </a:ext>
            </a:extLst>
          </p:cNvPr>
          <p:cNvSpPr/>
          <p:nvPr/>
        </p:nvSpPr>
        <p:spPr>
          <a:xfrm>
            <a:off x="931893" y="3423796"/>
            <a:ext cx="2046833" cy="2761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CB07B4-F3B1-F44C-AFB1-22D88C8A3135}"/>
              </a:ext>
            </a:extLst>
          </p:cNvPr>
          <p:cNvSpPr/>
          <p:nvPr/>
        </p:nvSpPr>
        <p:spPr>
          <a:xfrm>
            <a:off x="7298483" y="3000877"/>
            <a:ext cx="1211934" cy="6592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BB49B2C-83B9-3046-82FE-18A62138954A}"/>
              </a:ext>
            </a:extLst>
          </p:cNvPr>
          <p:cNvSpPr/>
          <p:nvPr/>
        </p:nvSpPr>
        <p:spPr>
          <a:xfrm>
            <a:off x="1188308" y="3792597"/>
            <a:ext cx="1554892" cy="27610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20B5AE-694B-5E4B-A7FE-2E32A33430C5}"/>
              </a:ext>
            </a:extLst>
          </p:cNvPr>
          <p:cNvSpPr/>
          <p:nvPr/>
        </p:nvSpPr>
        <p:spPr>
          <a:xfrm>
            <a:off x="7151201" y="4744287"/>
            <a:ext cx="1484446" cy="3921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DF8695-2ACC-8A4B-B297-D7BF55398D4E}"/>
              </a:ext>
            </a:extLst>
          </p:cNvPr>
          <p:cNvSpPr/>
          <p:nvPr/>
        </p:nvSpPr>
        <p:spPr>
          <a:xfrm>
            <a:off x="1390048" y="4158475"/>
            <a:ext cx="1023551" cy="2819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AD103C-522F-7444-8E16-DBC8511C208F}"/>
              </a:ext>
            </a:extLst>
          </p:cNvPr>
          <p:cNvSpPr/>
          <p:nvPr/>
        </p:nvSpPr>
        <p:spPr>
          <a:xfrm>
            <a:off x="7387442" y="3705860"/>
            <a:ext cx="1023551" cy="2819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D5F7E7A-2259-B74C-94F9-3DC89A406CAA}"/>
              </a:ext>
            </a:extLst>
          </p:cNvPr>
          <p:cNvSpPr/>
          <p:nvPr/>
        </p:nvSpPr>
        <p:spPr>
          <a:xfrm>
            <a:off x="1155269" y="4530200"/>
            <a:ext cx="1554892" cy="2819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6CCC586-4C67-BF49-A199-BC975CB34858}"/>
              </a:ext>
            </a:extLst>
          </p:cNvPr>
          <p:cNvSpPr/>
          <p:nvPr/>
        </p:nvSpPr>
        <p:spPr>
          <a:xfrm>
            <a:off x="7105678" y="4193348"/>
            <a:ext cx="1554892" cy="2819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F6A1D41-A281-B046-A6A0-14BCE33597F8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A93C09-203C-2F48-9613-E6C8C6F1345C}"/>
              </a:ext>
            </a:extLst>
          </p:cNvPr>
          <p:cNvSpPr txBox="1"/>
          <p:nvPr/>
        </p:nvSpPr>
        <p:spPr>
          <a:xfrm>
            <a:off x="2163612" y="2182242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3CEE76-2B2A-D84F-A4A7-72FD77AE8E47}"/>
              </a:ext>
            </a:extLst>
          </p:cNvPr>
          <p:cNvSpPr txBox="1"/>
          <p:nvPr/>
        </p:nvSpPr>
        <p:spPr>
          <a:xfrm>
            <a:off x="7858459" y="154849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2048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3" grpId="0" animBg="1"/>
      <p:bldP spid="33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1" y="5872342"/>
            <a:ext cx="279929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932CE9-986A-E946-9DF5-8D33855AF4E7}"/>
              </a:ext>
            </a:extLst>
          </p:cNvPr>
          <p:cNvSpPr/>
          <p:nvPr/>
        </p:nvSpPr>
        <p:spPr>
          <a:xfrm>
            <a:off x="10762970" y="5864113"/>
            <a:ext cx="139508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AFBA8B8-A029-EA49-A6CA-6429F7CB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EXAMPLE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62A9DB1-0928-B24D-B07A-14094234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73" y="1271762"/>
            <a:ext cx="11685373" cy="5158341"/>
          </a:xfrm>
        </p:spPr>
        <p:txBody>
          <a:bodyPr>
            <a:normAutofit/>
          </a:bodyPr>
          <a:lstStyle/>
          <a:p>
            <a:r>
              <a:rPr lang="en-US" dirty="0"/>
              <a:t>How likely Pineapple will be adopted based on the data?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cat sitting on top of a stove&#10;&#10;Description automatically generated">
            <a:extLst>
              <a:ext uri="{FF2B5EF4-FFF2-40B4-BE49-F238E27FC236}">
                <a16:creationId xmlns:a16="http://schemas.microsoft.com/office/drawing/2014/main" id="{5960F53F-0173-3845-8F78-0B1E45680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948" y="2043804"/>
            <a:ext cx="3917575" cy="3886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653D9-EACB-E944-BD94-69090CB462C6}"/>
              </a:ext>
            </a:extLst>
          </p:cNvPr>
          <p:cNvSpPr txBox="1"/>
          <p:nvPr/>
        </p:nvSpPr>
        <p:spPr>
          <a:xfrm>
            <a:off x="4728741" y="2208424"/>
            <a:ext cx="351833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Gender: male</a:t>
            </a:r>
          </a:p>
          <a:p>
            <a:r>
              <a:rPr lang="en-US" b="1" dirty="0"/>
              <a:t>Maturity Size: medium</a:t>
            </a:r>
          </a:p>
          <a:p>
            <a:r>
              <a:rPr lang="en-US" b="1" dirty="0"/>
              <a:t>Fur Length: short</a:t>
            </a:r>
          </a:p>
          <a:p>
            <a:r>
              <a:rPr lang="en-US" b="1" dirty="0"/>
              <a:t>Vaccinated: yes</a:t>
            </a:r>
          </a:p>
          <a:p>
            <a:r>
              <a:rPr lang="en-US" b="1" dirty="0"/>
              <a:t>Dewormed: yes</a:t>
            </a:r>
          </a:p>
          <a:p>
            <a:r>
              <a:rPr lang="en-US" b="1" dirty="0"/>
              <a:t>Sterilized: yes</a:t>
            </a:r>
          </a:p>
          <a:p>
            <a:r>
              <a:rPr lang="en-US" b="1" dirty="0"/>
              <a:t>Health: healthy</a:t>
            </a:r>
          </a:p>
          <a:p>
            <a:r>
              <a:rPr lang="en-US" b="1" dirty="0"/>
              <a:t>Color: orange</a:t>
            </a:r>
          </a:p>
          <a:p>
            <a:r>
              <a:rPr lang="en-US" b="1" dirty="0"/>
              <a:t>CFA certified: non-pedigreed breed</a:t>
            </a:r>
          </a:p>
          <a:p>
            <a:r>
              <a:rPr lang="en-US" b="1" dirty="0"/>
              <a:t>Age: 12 months</a:t>
            </a:r>
          </a:p>
          <a:p>
            <a:r>
              <a:rPr lang="en-US" b="1" dirty="0"/>
              <a:t>Number of Videos: 0</a:t>
            </a:r>
          </a:p>
          <a:p>
            <a:r>
              <a:rPr lang="en-US" b="1" dirty="0"/>
              <a:t>Number of Photos: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5C173-BD70-C041-A4A4-3A15AF83E3CF}"/>
              </a:ext>
            </a:extLst>
          </p:cNvPr>
          <p:cNvSpPr txBox="1"/>
          <p:nvPr/>
        </p:nvSpPr>
        <p:spPr>
          <a:xfrm>
            <a:off x="9514648" y="3409716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65% of chance being</a:t>
            </a:r>
          </a:p>
          <a:p>
            <a:r>
              <a:rPr lang="en-US" b="1" dirty="0"/>
              <a:t>adopted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34A7248-5473-1D41-9A81-940FCD1881A1}"/>
              </a:ext>
            </a:extLst>
          </p:cNvPr>
          <p:cNvSpPr/>
          <p:nvPr/>
        </p:nvSpPr>
        <p:spPr>
          <a:xfrm>
            <a:off x="8555274" y="2742135"/>
            <a:ext cx="707046" cy="204293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CA16A5-927C-5C42-99AF-04C859E228B7}"/>
              </a:ext>
            </a:extLst>
          </p:cNvPr>
          <p:cNvSpPr/>
          <p:nvPr/>
        </p:nvSpPr>
        <p:spPr>
          <a:xfrm>
            <a:off x="4538614" y="1991745"/>
            <a:ext cx="3816821" cy="3959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8369C1-7D5A-CF47-B163-21B65DE1FB7F}"/>
              </a:ext>
            </a:extLst>
          </p:cNvPr>
          <p:cNvSpPr/>
          <p:nvPr/>
        </p:nvSpPr>
        <p:spPr>
          <a:xfrm>
            <a:off x="8545562" y="2001070"/>
            <a:ext cx="3432384" cy="3959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41EAA-E2BC-D047-B5C4-7B391D3509BD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96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66172-65EF-E649-A6AF-00D2C540853A}"/>
              </a:ext>
            </a:extLst>
          </p:cNvPr>
          <p:cNvGrpSpPr/>
          <p:nvPr/>
        </p:nvGrpSpPr>
        <p:grpSpPr>
          <a:xfrm>
            <a:off x="1394243" y="1141860"/>
            <a:ext cx="10032668" cy="5305803"/>
            <a:chOff x="720800" y="1364284"/>
            <a:chExt cx="10032668" cy="530580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3BF993-7F7E-D147-84D4-0FC2A4BFCCEA}"/>
                </a:ext>
              </a:extLst>
            </p:cNvPr>
            <p:cNvSpPr/>
            <p:nvPr/>
          </p:nvSpPr>
          <p:spPr>
            <a:xfrm rot="10800000">
              <a:off x="5604298" y="5942178"/>
              <a:ext cx="1231052" cy="509390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42063-B8CC-8F40-925E-A960E6E999C1}"/>
                </a:ext>
              </a:extLst>
            </p:cNvPr>
            <p:cNvSpPr/>
            <p:nvPr/>
          </p:nvSpPr>
          <p:spPr>
            <a:xfrm rot="5400000">
              <a:off x="4997600" y="5418805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D7A6ABD-B84C-F946-8E0E-F81C32F46F79}"/>
                </a:ext>
              </a:extLst>
            </p:cNvPr>
            <p:cNvSpPr/>
            <p:nvPr/>
          </p:nvSpPr>
          <p:spPr>
            <a:xfrm>
              <a:off x="6614978" y="5575375"/>
              <a:ext cx="1134772" cy="109471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2E2FE3B-47AD-F34A-865C-568D7BCAFFC2}"/>
                </a:ext>
              </a:extLst>
            </p:cNvPr>
            <p:cNvSpPr/>
            <p:nvPr/>
          </p:nvSpPr>
          <p:spPr>
            <a:xfrm rot="10800000">
              <a:off x="4030345" y="4554406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619E879-10DD-9448-8112-35DB14C58C7F}"/>
                </a:ext>
              </a:extLst>
            </p:cNvPr>
            <p:cNvSpPr/>
            <p:nvPr/>
          </p:nvSpPr>
          <p:spPr>
            <a:xfrm rot="5400000">
              <a:off x="3447357" y="4018922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7C04F6D-0887-C24F-88CC-BF673F3A1032}"/>
                </a:ext>
              </a:extLst>
            </p:cNvPr>
            <p:cNvSpPr/>
            <p:nvPr/>
          </p:nvSpPr>
          <p:spPr>
            <a:xfrm rot="10800000">
              <a:off x="2455380" y="3075509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8C2A788-DBF5-0D4D-988F-AA09327C4892}"/>
                </a:ext>
              </a:extLst>
            </p:cNvPr>
            <p:cNvSpPr/>
            <p:nvPr/>
          </p:nvSpPr>
          <p:spPr>
            <a:xfrm rot="5400000">
              <a:off x="1894698" y="2567981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CCFB9B4-1C60-0C4C-A329-B26C023B9B90}"/>
                </a:ext>
              </a:extLst>
            </p:cNvPr>
            <p:cNvSpPr/>
            <p:nvPr/>
          </p:nvSpPr>
          <p:spPr>
            <a:xfrm>
              <a:off x="969985" y="1642963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407019A-0E0C-974A-9343-465B141F5F0A}"/>
                </a:ext>
              </a:extLst>
            </p:cNvPr>
            <p:cNvGrpSpPr/>
            <p:nvPr/>
          </p:nvGrpSpPr>
          <p:grpSpPr>
            <a:xfrm>
              <a:off x="1783487" y="1364284"/>
              <a:ext cx="1134772" cy="1094712"/>
              <a:chOff x="1400422" y="1364284"/>
              <a:chExt cx="1134772" cy="109471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5D45D5F-1E48-1F4C-BDF7-845180808975}"/>
                  </a:ext>
                </a:extLst>
              </p:cNvPr>
              <p:cNvSpPr/>
              <p:nvPr/>
            </p:nvSpPr>
            <p:spPr>
              <a:xfrm>
                <a:off x="1400422" y="1364284"/>
                <a:ext cx="1134772" cy="10947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Graphic 85" descr="Document">
                <a:extLst>
                  <a:ext uri="{FF2B5EF4-FFF2-40B4-BE49-F238E27FC236}">
                    <a16:creationId xmlns:a16="http://schemas.microsoft.com/office/drawing/2014/main" id="{75883108-7A8B-A94A-A74C-4972155DF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19881" y="1427237"/>
                <a:ext cx="916455" cy="916455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FD9496-0491-DA49-B8FA-968C7952FAFC}"/>
                </a:ext>
              </a:extLst>
            </p:cNvPr>
            <p:cNvSpPr txBox="1"/>
            <p:nvPr/>
          </p:nvSpPr>
          <p:spPr>
            <a:xfrm>
              <a:off x="3018137" y="1690688"/>
              <a:ext cx="416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PROJECT &amp; DATA DESCRIPTION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699434A-061D-E446-837E-EA6B7BDACC45}"/>
                </a:ext>
              </a:extLst>
            </p:cNvPr>
            <p:cNvGrpSpPr/>
            <p:nvPr/>
          </p:nvGrpSpPr>
          <p:grpSpPr>
            <a:xfrm>
              <a:off x="3312634" y="2797913"/>
              <a:ext cx="1134772" cy="1094712"/>
              <a:chOff x="4318677" y="2152353"/>
              <a:chExt cx="1134772" cy="1094712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515046B-F3F0-074E-8BD0-EED72C9A89DD}"/>
                  </a:ext>
                </a:extLst>
              </p:cNvPr>
              <p:cNvSpPr/>
              <p:nvPr/>
            </p:nvSpPr>
            <p:spPr>
              <a:xfrm>
                <a:off x="4318677" y="2152353"/>
                <a:ext cx="1134772" cy="10947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Graphic 83" descr="Presentation with pie chart">
                <a:extLst>
                  <a:ext uri="{FF2B5EF4-FFF2-40B4-BE49-F238E27FC236}">
                    <a16:creationId xmlns:a16="http://schemas.microsoft.com/office/drawing/2014/main" id="{52DBC32E-F7B0-EC4C-946C-86BF6F136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28863" y="227023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C139A4-7247-464F-9F6B-05F662656CC3}"/>
                </a:ext>
              </a:extLst>
            </p:cNvPr>
            <p:cNvSpPr txBox="1"/>
            <p:nvPr/>
          </p:nvSpPr>
          <p:spPr>
            <a:xfrm>
              <a:off x="4651287" y="2952106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DATA EXPLORATION</a:t>
              </a:r>
            </a:p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Dashboard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FA382E-F033-E447-A93E-AAC3213223B9}"/>
                </a:ext>
              </a:extLst>
            </p:cNvPr>
            <p:cNvGrpSpPr/>
            <p:nvPr/>
          </p:nvGrpSpPr>
          <p:grpSpPr>
            <a:xfrm>
              <a:off x="4868550" y="4273617"/>
              <a:ext cx="1134772" cy="1094712"/>
              <a:chOff x="4955049" y="4273617"/>
              <a:chExt cx="1134772" cy="109471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9286508-C74C-0345-85E2-143F55062E3A}"/>
                  </a:ext>
                </a:extLst>
              </p:cNvPr>
              <p:cNvSpPr/>
              <p:nvPr/>
            </p:nvSpPr>
            <p:spPr>
              <a:xfrm>
                <a:off x="4955049" y="4273617"/>
                <a:ext cx="1134772" cy="10947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2" name="Graphic 81" descr="Statistics">
                <a:extLst>
                  <a:ext uri="{FF2B5EF4-FFF2-40B4-BE49-F238E27FC236}">
                    <a16:creationId xmlns:a16="http://schemas.microsoft.com/office/drawing/2014/main" id="{29DD71DF-D2DC-9F4F-B705-E74EA8A42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070391" y="438047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7CF81E-EF9C-8749-B3CF-8C72507DAB95}"/>
                </a:ext>
              </a:extLst>
            </p:cNvPr>
            <p:cNvSpPr txBox="1"/>
            <p:nvPr/>
          </p:nvSpPr>
          <p:spPr>
            <a:xfrm>
              <a:off x="6218542" y="4478662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MODELING</a:t>
              </a:r>
            </a:p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Inference &amp; Prediction</a:t>
              </a:r>
            </a:p>
          </p:txBody>
        </p:sp>
        <p:pic>
          <p:nvPicPr>
            <p:cNvPr id="66" name="Graphic 65" descr="Lightbulb and gear">
              <a:extLst>
                <a:ext uri="{FF2B5EF4-FFF2-40B4-BE49-F238E27FC236}">
                  <a16:creationId xmlns:a16="http://schemas.microsoft.com/office/drawing/2014/main" id="{35FB07EF-D9B2-A14D-9950-D93A9B2C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164" y="5672474"/>
              <a:ext cx="914400" cy="91440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8FF5DC-A3C2-F94B-8AEB-CB9D31BF6E7A}"/>
                </a:ext>
              </a:extLst>
            </p:cNvPr>
            <p:cNvSpPr txBox="1"/>
            <p:nvPr/>
          </p:nvSpPr>
          <p:spPr>
            <a:xfrm>
              <a:off x="7999970" y="5742630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CONCLUSION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Actionable Insights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B4FCF3B-554D-394E-9620-D8C7BC5E761A}"/>
                </a:ext>
              </a:extLst>
            </p:cNvPr>
            <p:cNvGrpSpPr/>
            <p:nvPr/>
          </p:nvGrpSpPr>
          <p:grpSpPr>
            <a:xfrm>
              <a:off x="720800" y="1620152"/>
              <a:ext cx="605481" cy="568841"/>
              <a:chOff x="593124" y="1667732"/>
              <a:chExt cx="605481" cy="56884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153A238-C8A6-A540-979B-3B3EBAA9D138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E47F471-22D0-CB49-B0D7-92DE603FEAD0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C5FB0FC-FCAE-6543-B23E-91BA03D2EF1B}"/>
                </a:ext>
              </a:extLst>
            </p:cNvPr>
            <p:cNvGrpSpPr/>
            <p:nvPr/>
          </p:nvGrpSpPr>
          <p:grpSpPr>
            <a:xfrm>
              <a:off x="2048132" y="3060849"/>
              <a:ext cx="605481" cy="568841"/>
              <a:chOff x="593124" y="1667732"/>
              <a:chExt cx="605481" cy="568841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F1C1221-B091-FA40-B8D6-A3D28164F4EA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7A7409-67C0-6745-A00B-21AABA4CC1A1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E1EAE0E-6FEB-3945-8A61-CE4E23264D08}"/>
                </a:ext>
              </a:extLst>
            </p:cNvPr>
            <p:cNvGrpSpPr/>
            <p:nvPr/>
          </p:nvGrpSpPr>
          <p:grpSpPr>
            <a:xfrm>
              <a:off x="3614350" y="4517766"/>
              <a:ext cx="605481" cy="568841"/>
              <a:chOff x="593124" y="1667732"/>
              <a:chExt cx="605481" cy="56884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6AF5A9D-7CFD-B44F-B760-8F3ECBA51C2A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F04483-1DEA-7043-AD6E-FFBC030EF703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801CAF-ACB1-0B4B-83EC-10B693ECE985}"/>
                </a:ext>
              </a:extLst>
            </p:cNvPr>
            <p:cNvGrpSpPr/>
            <p:nvPr/>
          </p:nvGrpSpPr>
          <p:grpSpPr>
            <a:xfrm>
              <a:off x="5150708" y="5912453"/>
              <a:ext cx="605481" cy="568841"/>
              <a:chOff x="593124" y="1667732"/>
              <a:chExt cx="605481" cy="568841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6A4C15-3C2E-1840-AF5E-3D5909ECC170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48C45B-B8BC-5D49-B8CE-B91218CBD1C0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71D37E-4298-884C-B6CF-FCE63600736B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10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6E946B-6CD1-5C48-8868-1B070C22318A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66A9C69-0DE7-5949-B9BD-8441C8AAB47D}"/>
              </a:ext>
            </a:extLst>
          </p:cNvPr>
          <p:cNvSpPr/>
          <p:nvPr/>
        </p:nvSpPr>
        <p:spPr>
          <a:xfrm>
            <a:off x="-12356" y="0"/>
            <a:ext cx="4893276" cy="6858000"/>
          </a:xfrm>
          <a:prstGeom prst="rect">
            <a:avLst/>
          </a:prstGeom>
          <a:solidFill>
            <a:srgbClr val="B4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9545BE6-5D08-1A49-A93B-0727C449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348" y="106022"/>
            <a:ext cx="654908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CONCLUSION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8E41915C-3E22-154D-8A32-F02631308F06}"/>
              </a:ext>
            </a:extLst>
          </p:cNvPr>
          <p:cNvSpPr txBox="1">
            <a:spLocks/>
          </p:cNvSpPr>
          <p:nvPr/>
        </p:nvSpPr>
        <p:spPr>
          <a:xfrm>
            <a:off x="420130" y="1879270"/>
            <a:ext cx="4164227" cy="3099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+mn-lt"/>
              </a:rPr>
              <a:t>Now, what are the actionable insights for animal shelters?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6B11433-640E-3A42-AC1D-35A6E96863D9}"/>
              </a:ext>
            </a:extLst>
          </p:cNvPr>
          <p:cNvSpPr txBox="1">
            <a:spLocks/>
          </p:cNvSpPr>
          <p:nvPr/>
        </p:nvSpPr>
        <p:spPr>
          <a:xfrm>
            <a:off x="5142415" y="1429943"/>
            <a:ext cx="6549081" cy="4695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Younger cats are more likely being adopted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Number of photos can increase the chance of being adopted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Sterilization and vaccination might not mean a lots when people consider adopting cats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Sterilization can potentially decrease the chance of being adopted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Vaccination doesn’t affect whether cats will be adopted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1FF12-312B-2A42-8F12-16990E2A3EB2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8485FC-F5E5-2747-A277-AA1FCA24E2D0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D25BA37-A59C-2245-B04A-52B583D663F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Document">
                <a:extLst>
                  <a:ext uri="{FF2B5EF4-FFF2-40B4-BE49-F238E27FC236}">
                    <a16:creationId xmlns:a16="http://schemas.microsoft.com/office/drawing/2014/main" id="{D1D44F7D-6199-0C4D-8F92-9EE20C71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E6D55B-04D7-2540-8AF0-8B562B01066C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5A1F14-4407-1C4C-92E8-5B2216CE7053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resentation with pie chart">
                <a:extLst>
                  <a:ext uri="{FF2B5EF4-FFF2-40B4-BE49-F238E27FC236}">
                    <a16:creationId xmlns:a16="http://schemas.microsoft.com/office/drawing/2014/main" id="{923EFD9E-B6AA-874A-B774-BD13B4A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781367-EC72-1748-AB21-0FF8295984B5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BF6814-0400-B148-8F34-01D23E381077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Graphic 65" descr="Statistics">
                <a:extLst>
                  <a:ext uri="{FF2B5EF4-FFF2-40B4-BE49-F238E27FC236}">
                    <a16:creationId xmlns:a16="http://schemas.microsoft.com/office/drawing/2014/main" id="{6D3DA493-0B0F-5348-B4D6-C9DFAF0E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9CE11-A619-ED4D-A682-6DC349673C80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07BFAA-998D-8D4E-93D1-98CA2B7DCF2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6EA70E92-F5A6-9F48-82DF-87B7B05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DC9B4-DCD5-DF4A-828C-53B802D80806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091540-1231-ED4D-B168-77EEAC0F295B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5D55C3-1C41-824B-AB6B-E4F61BBC36E6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FCA5A3-5B8D-9341-B299-D6C215ED43AD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60" name="Chevron 59">
              <a:extLst>
                <a:ext uri="{FF2B5EF4-FFF2-40B4-BE49-F238E27FC236}">
                  <a16:creationId xmlns:a16="http://schemas.microsoft.com/office/drawing/2014/main" id="{7FF52E7E-482E-BC40-88C6-D1997186A8BD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68F68F74-95FA-4A44-AFEB-404CA3A8D95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39796D65-B431-0C46-B853-394D564DF288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3EAAD15-E27F-364C-B915-586CFAA9F9B8}"/>
              </a:ext>
            </a:extLst>
          </p:cNvPr>
          <p:cNvSpPr/>
          <p:nvPr/>
        </p:nvSpPr>
        <p:spPr>
          <a:xfrm>
            <a:off x="7058100" y="5872342"/>
            <a:ext cx="4112853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50205B-F419-984C-BB75-159783B21DE2}"/>
              </a:ext>
            </a:extLst>
          </p:cNvPr>
          <p:cNvSpPr/>
          <p:nvPr/>
        </p:nvSpPr>
        <p:spPr>
          <a:xfrm>
            <a:off x="5142415" y="4173415"/>
            <a:ext cx="6372014" cy="1882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C75C03-32B5-B642-950E-D06CFC44DD7A}"/>
              </a:ext>
            </a:extLst>
          </p:cNvPr>
          <p:cNvSpPr/>
          <p:nvPr/>
        </p:nvSpPr>
        <p:spPr>
          <a:xfrm>
            <a:off x="5142007" y="1107620"/>
            <a:ext cx="6549081" cy="95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C95222-A9FD-8C49-9837-E7C1246B1A9A}"/>
              </a:ext>
            </a:extLst>
          </p:cNvPr>
          <p:cNvSpPr/>
          <p:nvPr/>
        </p:nvSpPr>
        <p:spPr>
          <a:xfrm>
            <a:off x="5189259" y="2064052"/>
            <a:ext cx="6549081" cy="95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BF3824-06E4-BE4C-8976-917FFA023A15}"/>
              </a:ext>
            </a:extLst>
          </p:cNvPr>
          <p:cNvSpPr/>
          <p:nvPr/>
        </p:nvSpPr>
        <p:spPr>
          <a:xfrm>
            <a:off x="5029931" y="3195220"/>
            <a:ext cx="6549081" cy="95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1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9441-7C01-364F-99B2-65023535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AGENDA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1DE3EC-AF21-2242-B228-3B93D81209DC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66172-65EF-E649-A6AF-00D2C540853A}"/>
              </a:ext>
            </a:extLst>
          </p:cNvPr>
          <p:cNvGrpSpPr/>
          <p:nvPr/>
        </p:nvGrpSpPr>
        <p:grpSpPr>
          <a:xfrm>
            <a:off x="1394243" y="1141860"/>
            <a:ext cx="10032668" cy="5305803"/>
            <a:chOff x="720800" y="1364284"/>
            <a:chExt cx="10032668" cy="530580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3BF993-7F7E-D147-84D4-0FC2A4BFCCEA}"/>
                </a:ext>
              </a:extLst>
            </p:cNvPr>
            <p:cNvSpPr/>
            <p:nvPr/>
          </p:nvSpPr>
          <p:spPr>
            <a:xfrm rot="10800000">
              <a:off x="5604298" y="5942178"/>
              <a:ext cx="1231052" cy="509390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42063-B8CC-8F40-925E-A960E6E999C1}"/>
                </a:ext>
              </a:extLst>
            </p:cNvPr>
            <p:cNvSpPr/>
            <p:nvPr/>
          </p:nvSpPr>
          <p:spPr>
            <a:xfrm rot="5400000">
              <a:off x="4997600" y="5418805"/>
              <a:ext cx="912347" cy="509390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D7A6ABD-B84C-F946-8E0E-F81C32F46F79}"/>
                </a:ext>
              </a:extLst>
            </p:cNvPr>
            <p:cNvSpPr/>
            <p:nvPr/>
          </p:nvSpPr>
          <p:spPr>
            <a:xfrm>
              <a:off x="6614978" y="5575375"/>
              <a:ext cx="1134772" cy="109471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2E2FE3B-47AD-F34A-865C-568D7BCAFFC2}"/>
                </a:ext>
              </a:extLst>
            </p:cNvPr>
            <p:cNvSpPr/>
            <p:nvPr/>
          </p:nvSpPr>
          <p:spPr>
            <a:xfrm rot="10800000">
              <a:off x="4030345" y="4554406"/>
              <a:ext cx="912347" cy="509390"/>
            </a:xfrm>
            <a:prstGeom prst="rect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619E879-10DD-9448-8112-35DB14C58C7F}"/>
                </a:ext>
              </a:extLst>
            </p:cNvPr>
            <p:cNvSpPr/>
            <p:nvPr/>
          </p:nvSpPr>
          <p:spPr>
            <a:xfrm rot="5400000">
              <a:off x="3447357" y="4018922"/>
              <a:ext cx="912347" cy="509390"/>
            </a:xfrm>
            <a:prstGeom prst="rect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7C04F6D-0887-C24F-88CC-BF673F3A1032}"/>
                </a:ext>
              </a:extLst>
            </p:cNvPr>
            <p:cNvSpPr/>
            <p:nvPr/>
          </p:nvSpPr>
          <p:spPr>
            <a:xfrm rot="10800000">
              <a:off x="2455380" y="3075509"/>
              <a:ext cx="912347" cy="509390"/>
            </a:xfrm>
            <a:prstGeom prst="rect">
              <a:avLst/>
            </a:prstGeom>
            <a:solidFill>
              <a:srgbClr val="ACEAD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8C2A788-DBF5-0D4D-988F-AA09327C4892}"/>
                </a:ext>
              </a:extLst>
            </p:cNvPr>
            <p:cNvSpPr/>
            <p:nvPr/>
          </p:nvSpPr>
          <p:spPr>
            <a:xfrm rot="5400000">
              <a:off x="1894698" y="2567981"/>
              <a:ext cx="912347" cy="509390"/>
            </a:xfrm>
            <a:prstGeom prst="rect">
              <a:avLst/>
            </a:prstGeom>
            <a:solidFill>
              <a:srgbClr val="ACEAD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CCFB9B4-1C60-0C4C-A329-B26C023B9B90}"/>
                </a:ext>
              </a:extLst>
            </p:cNvPr>
            <p:cNvSpPr/>
            <p:nvPr/>
          </p:nvSpPr>
          <p:spPr>
            <a:xfrm>
              <a:off x="969985" y="1642963"/>
              <a:ext cx="912347" cy="50939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407019A-0E0C-974A-9343-465B141F5F0A}"/>
                </a:ext>
              </a:extLst>
            </p:cNvPr>
            <p:cNvGrpSpPr/>
            <p:nvPr/>
          </p:nvGrpSpPr>
          <p:grpSpPr>
            <a:xfrm>
              <a:off x="1783487" y="1364284"/>
              <a:ext cx="1134772" cy="1094712"/>
              <a:chOff x="1400422" y="1364284"/>
              <a:chExt cx="1134772" cy="109471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5D45D5F-1E48-1F4C-BDF7-845180808975}"/>
                  </a:ext>
                </a:extLst>
              </p:cNvPr>
              <p:cNvSpPr/>
              <p:nvPr/>
            </p:nvSpPr>
            <p:spPr>
              <a:xfrm>
                <a:off x="1400422" y="1364284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Graphic 85" descr="Document">
                <a:extLst>
                  <a:ext uri="{FF2B5EF4-FFF2-40B4-BE49-F238E27FC236}">
                    <a16:creationId xmlns:a16="http://schemas.microsoft.com/office/drawing/2014/main" id="{75883108-7A8B-A94A-A74C-4972155DF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19881" y="1427237"/>
                <a:ext cx="916455" cy="916455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FD9496-0491-DA49-B8FA-968C7952FAFC}"/>
                </a:ext>
              </a:extLst>
            </p:cNvPr>
            <p:cNvSpPr txBox="1"/>
            <p:nvPr/>
          </p:nvSpPr>
          <p:spPr>
            <a:xfrm>
              <a:off x="3018137" y="1690688"/>
              <a:ext cx="416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PROJECT &amp; DATA DESCRIPTION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699434A-061D-E446-837E-EA6B7BDACC45}"/>
                </a:ext>
              </a:extLst>
            </p:cNvPr>
            <p:cNvGrpSpPr/>
            <p:nvPr/>
          </p:nvGrpSpPr>
          <p:grpSpPr>
            <a:xfrm>
              <a:off x="3312634" y="2797913"/>
              <a:ext cx="1134772" cy="1094712"/>
              <a:chOff x="4318677" y="2152353"/>
              <a:chExt cx="1134772" cy="1094712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515046B-F3F0-074E-8BD0-EED72C9A89DD}"/>
                  </a:ext>
                </a:extLst>
              </p:cNvPr>
              <p:cNvSpPr/>
              <p:nvPr/>
            </p:nvSpPr>
            <p:spPr>
              <a:xfrm>
                <a:off x="4318677" y="2152353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Graphic 83" descr="Presentation with pie chart">
                <a:extLst>
                  <a:ext uri="{FF2B5EF4-FFF2-40B4-BE49-F238E27FC236}">
                    <a16:creationId xmlns:a16="http://schemas.microsoft.com/office/drawing/2014/main" id="{52DBC32E-F7B0-EC4C-946C-86BF6F136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28863" y="227023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C139A4-7247-464F-9F6B-05F662656CC3}"/>
                </a:ext>
              </a:extLst>
            </p:cNvPr>
            <p:cNvSpPr txBox="1"/>
            <p:nvPr/>
          </p:nvSpPr>
          <p:spPr>
            <a:xfrm>
              <a:off x="4651287" y="2952106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EXPLORATION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Dashboard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FA382E-F033-E447-A93E-AAC3213223B9}"/>
                </a:ext>
              </a:extLst>
            </p:cNvPr>
            <p:cNvGrpSpPr/>
            <p:nvPr/>
          </p:nvGrpSpPr>
          <p:grpSpPr>
            <a:xfrm>
              <a:off x="4868550" y="4273617"/>
              <a:ext cx="1134772" cy="1094712"/>
              <a:chOff x="4955049" y="4273617"/>
              <a:chExt cx="1134772" cy="109471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9286508-C74C-0345-85E2-143F55062E3A}"/>
                  </a:ext>
                </a:extLst>
              </p:cNvPr>
              <p:cNvSpPr/>
              <p:nvPr/>
            </p:nvSpPr>
            <p:spPr>
              <a:xfrm>
                <a:off x="4955049" y="4273617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2" name="Graphic 81" descr="Statistics">
                <a:extLst>
                  <a:ext uri="{FF2B5EF4-FFF2-40B4-BE49-F238E27FC236}">
                    <a16:creationId xmlns:a16="http://schemas.microsoft.com/office/drawing/2014/main" id="{29DD71DF-D2DC-9F4F-B705-E74EA8A42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070391" y="438047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7CF81E-EF9C-8749-B3CF-8C72507DAB95}"/>
                </a:ext>
              </a:extLst>
            </p:cNvPr>
            <p:cNvSpPr txBox="1"/>
            <p:nvPr/>
          </p:nvSpPr>
          <p:spPr>
            <a:xfrm>
              <a:off x="6218542" y="4478662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MODELING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Inference &amp; Prediction</a:t>
              </a:r>
            </a:p>
          </p:txBody>
        </p:sp>
        <p:pic>
          <p:nvPicPr>
            <p:cNvPr id="66" name="Graphic 65" descr="Lightbulb and gear">
              <a:extLst>
                <a:ext uri="{FF2B5EF4-FFF2-40B4-BE49-F238E27FC236}">
                  <a16:creationId xmlns:a16="http://schemas.microsoft.com/office/drawing/2014/main" id="{35FB07EF-D9B2-A14D-9950-D93A9B2C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164" y="5672474"/>
              <a:ext cx="914400" cy="91440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8FF5DC-A3C2-F94B-8AEB-CB9D31BF6E7A}"/>
                </a:ext>
              </a:extLst>
            </p:cNvPr>
            <p:cNvSpPr txBox="1"/>
            <p:nvPr/>
          </p:nvSpPr>
          <p:spPr>
            <a:xfrm>
              <a:off x="7999970" y="5742630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CONCLUSION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Actionable Insights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B4FCF3B-554D-394E-9620-D8C7BC5E761A}"/>
                </a:ext>
              </a:extLst>
            </p:cNvPr>
            <p:cNvGrpSpPr/>
            <p:nvPr/>
          </p:nvGrpSpPr>
          <p:grpSpPr>
            <a:xfrm>
              <a:off x="720800" y="1620152"/>
              <a:ext cx="605481" cy="568841"/>
              <a:chOff x="593124" y="1667732"/>
              <a:chExt cx="605481" cy="56884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153A238-C8A6-A540-979B-3B3EBAA9D138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E47F471-22D0-CB49-B0D7-92DE603FEAD0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C5FB0FC-FCAE-6543-B23E-91BA03D2EF1B}"/>
                </a:ext>
              </a:extLst>
            </p:cNvPr>
            <p:cNvGrpSpPr/>
            <p:nvPr/>
          </p:nvGrpSpPr>
          <p:grpSpPr>
            <a:xfrm>
              <a:off x="2048132" y="3060849"/>
              <a:ext cx="605481" cy="568841"/>
              <a:chOff x="593124" y="1667732"/>
              <a:chExt cx="605481" cy="568841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F1C1221-B091-FA40-B8D6-A3D28164F4EA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7A7409-67C0-6745-A00B-21AABA4CC1A1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E1EAE0E-6FEB-3945-8A61-CE4E23264D08}"/>
                </a:ext>
              </a:extLst>
            </p:cNvPr>
            <p:cNvGrpSpPr/>
            <p:nvPr/>
          </p:nvGrpSpPr>
          <p:grpSpPr>
            <a:xfrm>
              <a:off x="3614350" y="4517766"/>
              <a:ext cx="605481" cy="568841"/>
              <a:chOff x="593124" y="1667732"/>
              <a:chExt cx="605481" cy="56884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6AF5A9D-7CFD-B44F-B760-8F3ECBA51C2A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F04483-1DEA-7043-AD6E-FFBC030EF703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801CAF-ACB1-0B4B-83EC-10B693ECE985}"/>
                </a:ext>
              </a:extLst>
            </p:cNvPr>
            <p:cNvGrpSpPr/>
            <p:nvPr/>
          </p:nvGrpSpPr>
          <p:grpSpPr>
            <a:xfrm>
              <a:off x="5150708" y="5912453"/>
              <a:ext cx="605481" cy="568841"/>
              <a:chOff x="593124" y="1667732"/>
              <a:chExt cx="605481" cy="568841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6A4C15-3C2E-1840-AF5E-3D5909ECC170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48C45B-B8BC-5D49-B8CE-B91218CBD1C0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4186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E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1630C8-0F17-DA44-9956-69AD4C54738E}"/>
              </a:ext>
            </a:extLst>
          </p:cNvPr>
          <p:cNvSpPr txBox="1"/>
          <p:nvPr/>
        </p:nvSpPr>
        <p:spPr>
          <a:xfrm>
            <a:off x="2125363" y="2891481"/>
            <a:ext cx="815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Thank you for listening !</a:t>
            </a:r>
          </a:p>
        </p:txBody>
      </p:sp>
    </p:spTree>
    <p:extLst>
      <p:ext uri="{BB962C8B-B14F-4D97-AF65-F5344CB8AC3E}">
        <p14:creationId xmlns:p14="http://schemas.microsoft.com/office/powerpoint/2010/main" val="169211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E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Question mark">
            <a:extLst>
              <a:ext uri="{FF2B5EF4-FFF2-40B4-BE49-F238E27FC236}">
                <a16:creationId xmlns:a16="http://schemas.microsoft.com/office/drawing/2014/main" id="{CFCEA836-68DC-0746-BA75-48F07D452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5221" y="1033848"/>
            <a:ext cx="4790303" cy="47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7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4C41CE-7CBF-504B-92CA-2236187EEC43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C1A9FC8-C81B-8348-B60F-1BFE5B8BA238}"/>
              </a:ext>
            </a:extLst>
          </p:cNvPr>
          <p:cNvGrpSpPr/>
          <p:nvPr/>
        </p:nvGrpSpPr>
        <p:grpSpPr>
          <a:xfrm>
            <a:off x="1394243" y="1141860"/>
            <a:ext cx="10032668" cy="5305803"/>
            <a:chOff x="720800" y="1364284"/>
            <a:chExt cx="10032668" cy="53058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D3A7CC-52BB-E444-AFEB-FD1832FF81C3}"/>
                </a:ext>
              </a:extLst>
            </p:cNvPr>
            <p:cNvSpPr/>
            <p:nvPr/>
          </p:nvSpPr>
          <p:spPr>
            <a:xfrm rot="10800000">
              <a:off x="5604298" y="5942178"/>
              <a:ext cx="1231052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C70D2-6A1B-694A-874E-41F5EF320858}"/>
                </a:ext>
              </a:extLst>
            </p:cNvPr>
            <p:cNvSpPr/>
            <p:nvPr/>
          </p:nvSpPr>
          <p:spPr>
            <a:xfrm rot="5400000">
              <a:off x="4997600" y="5418805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1131D7-9B46-6644-93F1-FD8EEA1C6795}"/>
                </a:ext>
              </a:extLst>
            </p:cNvPr>
            <p:cNvSpPr/>
            <p:nvPr/>
          </p:nvSpPr>
          <p:spPr>
            <a:xfrm>
              <a:off x="6614978" y="5575375"/>
              <a:ext cx="1134772" cy="10947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2E554-FF9A-A544-AE6D-8D602E8F2189}"/>
                </a:ext>
              </a:extLst>
            </p:cNvPr>
            <p:cNvSpPr/>
            <p:nvPr/>
          </p:nvSpPr>
          <p:spPr>
            <a:xfrm rot="10800000">
              <a:off x="4030345" y="4554406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BC0571-9813-8441-A6EB-58E9CF37CFDF}"/>
                </a:ext>
              </a:extLst>
            </p:cNvPr>
            <p:cNvSpPr/>
            <p:nvPr/>
          </p:nvSpPr>
          <p:spPr>
            <a:xfrm rot="5400000">
              <a:off x="3447357" y="4018922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93BB28-1358-9F45-8172-629C0BD38B7F}"/>
                </a:ext>
              </a:extLst>
            </p:cNvPr>
            <p:cNvSpPr/>
            <p:nvPr/>
          </p:nvSpPr>
          <p:spPr>
            <a:xfrm rot="10800000">
              <a:off x="2455380" y="3075509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DED13A-B951-874E-8B42-F8CA67714372}"/>
                </a:ext>
              </a:extLst>
            </p:cNvPr>
            <p:cNvSpPr/>
            <p:nvPr/>
          </p:nvSpPr>
          <p:spPr>
            <a:xfrm rot="5400000">
              <a:off x="1894698" y="2567981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1FB908-7571-0048-A085-DE89223F1E3D}"/>
                </a:ext>
              </a:extLst>
            </p:cNvPr>
            <p:cNvSpPr/>
            <p:nvPr/>
          </p:nvSpPr>
          <p:spPr>
            <a:xfrm>
              <a:off x="969985" y="1642963"/>
              <a:ext cx="912347" cy="50939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A44E8D-AEFC-B54B-AADD-2E8DCD40B0D5}"/>
                </a:ext>
              </a:extLst>
            </p:cNvPr>
            <p:cNvGrpSpPr/>
            <p:nvPr/>
          </p:nvGrpSpPr>
          <p:grpSpPr>
            <a:xfrm>
              <a:off x="1783487" y="1364284"/>
              <a:ext cx="1134772" cy="1094712"/>
              <a:chOff x="1400422" y="1364284"/>
              <a:chExt cx="1134772" cy="109471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EF9729C-9942-4E4D-A759-66F06090B62A}"/>
                  </a:ext>
                </a:extLst>
              </p:cNvPr>
              <p:cNvSpPr/>
              <p:nvPr/>
            </p:nvSpPr>
            <p:spPr>
              <a:xfrm>
                <a:off x="1400422" y="1364284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 descr="Document">
                <a:extLst>
                  <a:ext uri="{FF2B5EF4-FFF2-40B4-BE49-F238E27FC236}">
                    <a16:creationId xmlns:a16="http://schemas.microsoft.com/office/drawing/2014/main" id="{89EAF48A-4D86-3547-80DA-8BB3D6E5D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19881" y="1427237"/>
                <a:ext cx="916455" cy="916455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ECA5EA-0F74-E942-8BD5-2156AFD8FEB8}"/>
                </a:ext>
              </a:extLst>
            </p:cNvPr>
            <p:cNvSpPr txBox="1"/>
            <p:nvPr/>
          </p:nvSpPr>
          <p:spPr>
            <a:xfrm>
              <a:off x="3018137" y="1690688"/>
              <a:ext cx="416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PROJECT &amp; DATA DESCRIPTION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CE1492-8F41-BB4B-B3B0-3D43C03A199C}"/>
                </a:ext>
              </a:extLst>
            </p:cNvPr>
            <p:cNvGrpSpPr/>
            <p:nvPr/>
          </p:nvGrpSpPr>
          <p:grpSpPr>
            <a:xfrm>
              <a:off x="3312634" y="2797913"/>
              <a:ext cx="1134772" cy="1094712"/>
              <a:chOff x="4318677" y="2152353"/>
              <a:chExt cx="1134772" cy="109471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497220-7EBF-3F44-82D1-895EDE6C4F79}"/>
                  </a:ext>
                </a:extLst>
              </p:cNvPr>
              <p:cNvSpPr/>
              <p:nvPr/>
            </p:nvSpPr>
            <p:spPr>
              <a:xfrm>
                <a:off x="4318677" y="2152353"/>
                <a:ext cx="1134772" cy="10947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Presentation with pie chart">
                <a:extLst>
                  <a:ext uri="{FF2B5EF4-FFF2-40B4-BE49-F238E27FC236}">
                    <a16:creationId xmlns:a16="http://schemas.microsoft.com/office/drawing/2014/main" id="{5B2941B9-D828-8640-85B1-9930381D6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28863" y="227023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D153D-CB35-5D45-A893-0C1E116B0434}"/>
                </a:ext>
              </a:extLst>
            </p:cNvPr>
            <p:cNvSpPr txBox="1"/>
            <p:nvPr/>
          </p:nvSpPr>
          <p:spPr>
            <a:xfrm>
              <a:off x="4651287" y="2952106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DATA EXPLORATION</a:t>
              </a:r>
            </a:p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Dashboard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D680F9-E468-184E-8CD3-4573D6008E1F}"/>
                </a:ext>
              </a:extLst>
            </p:cNvPr>
            <p:cNvGrpSpPr/>
            <p:nvPr/>
          </p:nvGrpSpPr>
          <p:grpSpPr>
            <a:xfrm>
              <a:off x="4868550" y="4273617"/>
              <a:ext cx="1134772" cy="1094712"/>
              <a:chOff x="4955049" y="4273617"/>
              <a:chExt cx="1134772" cy="109471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34E80AF-E6BE-6746-B0BE-16AF6A083924}"/>
                  </a:ext>
                </a:extLst>
              </p:cNvPr>
              <p:cNvSpPr/>
              <p:nvPr/>
            </p:nvSpPr>
            <p:spPr>
              <a:xfrm>
                <a:off x="4955049" y="4273617"/>
                <a:ext cx="1134772" cy="10947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Graphic 34" descr="Statistics">
                <a:extLst>
                  <a:ext uri="{FF2B5EF4-FFF2-40B4-BE49-F238E27FC236}">
                    <a16:creationId xmlns:a16="http://schemas.microsoft.com/office/drawing/2014/main" id="{ECACBB92-0996-2F48-A9D5-FE8BA1780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070391" y="438047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6719B1-CEC7-C64F-9261-DC7625323E2D}"/>
                </a:ext>
              </a:extLst>
            </p:cNvPr>
            <p:cNvSpPr txBox="1"/>
            <p:nvPr/>
          </p:nvSpPr>
          <p:spPr>
            <a:xfrm>
              <a:off x="6218542" y="4478662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MODELING</a:t>
              </a:r>
            </a:p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Inference &amp; Prediction</a:t>
              </a:r>
            </a:p>
          </p:txBody>
        </p:sp>
        <p:pic>
          <p:nvPicPr>
            <p:cNvPr id="19" name="Graphic 18" descr="Lightbulb and gear">
              <a:extLst>
                <a:ext uri="{FF2B5EF4-FFF2-40B4-BE49-F238E27FC236}">
                  <a16:creationId xmlns:a16="http://schemas.microsoft.com/office/drawing/2014/main" id="{55F3B7B1-237E-0346-B486-258EE22B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164" y="5672474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AC057-B66D-0A42-A01D-FAB2B87A445D}"/>
                </a:ext>
              </a:extLst>
            </p:cNvPr>
            <p:cNvSpPr txBox="1"/>
            <p:nvPr/>
          </p:nvSpPr>
          <p:spPr>
            <a:xfrm>
              <a:off x="7999970" y="5742630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CONCLUSION</a:t>
              </a:r>
            </a:p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Actionable Insights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571C11-E269-1548-A9CC-4BDB28ED25CF}"/>
                </a:ext>
              </a:extLst>
            </p:cNvPr>
            <p:cNvGrpSpPr/>
            <p:nvPr/>
          </p:nvGrpSpPr>
          <p:grpSpPr>
            <a:xfrm>
              <a:off x="720800" y="1620152"/>
              <a:ext cx="605481" cy="568841"/>
              <a:chOff x="593124" y="1667732"/>
              <a:chExt cx="605481" cy="56884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D4EF087-114A-9346-8414-6174A12222ED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F52498-1A68-324D-81F5-96BD14CB66DD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9F5233-E73F-0A40-81A7-4BB7C61C38A7}"/>
                </a:ext>
              </a:extLst>
            </p:cNvPr>
            <p:cNvGrpSpPr/>
            <p:nvPr/>
          </p:nvGrpSpPr>
          <p:grpSpPr>
            <a:xfrm>
              <a:off x="2048132" y="3060849"/>
              <a:ext cx="605481" cy="568841"/>
              <a:chOff x="593124" y="1667732"/>
              <a:chExt cx="605481" cy="5688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B777024-D2E6-F54D-92EE-A04AF324B000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EC5F75-CC40-ED45-BC87-75DC29E907CB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609DB64-6129-C146-9053-D5FF171E97A5}"/>
                </a:ext>
              </a:extLst>
            </p:cNvPr>
            <p:cNvGrpSpPr/>
            <p:nvPr/>
          </p:nvGrpSpPr>
          <p:grpSpPr>
            <a:xfrm>
              <a:off x="3614350" y="4517766"/>
              <a:ext cx="605481" cy="568841"/>
              <a:chOff x="593124" y="1667732"/>
              <a:chExt cx="605481" cy="56884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7099334-6CD9-3A41-BE35-8C6232FB33CA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82EAB2-9925-4245-A8B0-45ED7EE7C61F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A98251A-99CF-0743-A726-34276AF4DD27}"/>
                </a:ext>
              </a:extLst>
            </p:cNvPr>
            <p:cNvGrpSpPr/>
            <p:nvPr/>
          </p:nvGrpSpPr>
          <p:grpSpPr>
            <a:xfrm>
              <a:off x="5150708" y="5912453"/>
              <a:ext cx="605481" cy="568841"/>
              <a:chOff x="593124" y="1667732"/>
              <a:chExt cx="605481" cy="56884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3A2C845-48CD-B540-ACD1-D59A0BD08380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695C46-9779-2447-A1AA-2C0AE02FBE5A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9110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E65141-795D-BA4A-A23F-6026C6D2F767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A9670-985E-264B-AAD6-7F57C9A0FBB6}"/>
              </a:ext>
            </a:extLst>
          </p:cNvPr>
          <p:cNvSpPr/>
          <p:nvPr/>
        </p:nvSpPr>
        <p:spPr>
          <a:xfrm>
            <a:off x="-12356" y="0"/>
            <a:ext cx="4893276" cy="6858000"/>
          </a:xfrm>
          <a:prstGeom prst="rect">
            <a:avLst/>
          </a:prstGeom>
          <a:solidFill>
            <a:srgbClr val="B4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CBBC2-0EA8-9B49-8A34-9804EF58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693" y="1969285"/>
            <a:ext cx="6549081" cy="2998131"/>
          </a:xfrm>
        </p:spPr>
        <p:txBody>
          <a:bodyPr>
            <a:normAutofit/>
          </a:bodyPr>
          <a:lstStyle/>
          <a:p>
            <a:r>
              <a:rPr lang="en-US" dirty="0"/>
              <a:t>Explore and analyze roughly 10,000 animal adoption records from animal shelters in </a:t>
            </a:r>
            <a:r>
              <a:rPr lang="en-US" dirty="0">
                <a:solidFill>
                  <a:schemeClr val="accent1"/>
                </a:solidFill>
              </a:rPr>
              <a:t>Malaysia</a:t>
            </a:r>
            <a:r>
              <a:rPr lang="en-US" dirty="0"/>
              <a:t> with the goal to discover the key drivers that can influence the likelihood of adoption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E06543-DD77-7144-8278-9FE68FE3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349" y="106022"/>
            <a:ext cx="547610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PROJECT DESCRIPTION</a:t>
            </a:r>
          </a:p>
        </p:txBody>
      </p:sp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DA148454-29F1-454A-B205-3279E2502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301" y="1431585"/>
            <a:ext cx="2022390" cy="2022390"/>
          </a:xfrm>
          <a:prstGeom prst="rect">
            <a:avLst/>
          </a:prstGeom>
        </p:spPr>
      </p:pic>
      <p:pic>
        <p:nvPicPr>
          <p:cNvPr id="9" name="Graphic 8" descr="Dog">
            <a:extLst>
              <a:ext uri="{FF2B5EF4-FFF2-40B4-BE49-F238E27FC236}">
                <a16:creationId xmlns:a16="http://schemas.microsoft.com/office/drawing/2014/main" id="{7BEC8464-1497-134B-A03D-2C387D19F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863" y="3573927"/>
            <a:ext cx="2623265" cy="26232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1D40FD-B0BC-2548-ADED-683653A4E466}"/>
              </a:ext>
            </a:extLst>
          </p:cNvPr>
          <p:cNvSpPr/>
          <p:nvPr/>
        </p:nvSpPr>
        <p:spPr>
          <a:xfrm>
            <a:off x="678198" y="3630886"/>
            <a:ext cx="3142593" cy="2509345"/>
          </a:xfrm>
          <a:prstGeom prst="rect">
            <a:avLst/>
          </a:prstGeom>
          <a:solidFill>
            <a:srgbClr val="B4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5635B2-7D77-5A4D-A368-F0E9FC5B3FC9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3EB7FD3-ABB8-C04F-9F26-A3717D21F177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A0246D1-44F9-F143-9445-BDB9E7A26963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Graphic 31" descr="Document">
                <a:extLst>
                  <a:ext uri="{FF2B5EF4-FFF2-40B4-BE49-F238E27FC236}">
                    <a16:creationId xmlns:a16="http://schemas.microsoft.com/office/drawing/2014/main" id="{CA5E3016-21BB-EF4A-A40E-9DD8E3550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FDAA494-97DF-F646-BF57-77CF9BF07476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4CCDDD5-D085-B64C-B4F2-CD5B99E7FA47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Graphic 29" descr="Presentation with pie chart">
                <a:extLst>
                  <a:ext uri="{FF2B5EF4-FFF2-40B4-BE49-F238E27FC236}">
                    <a16:creationId xmlns:a16="http://schemas.microsoft.com/office/drawing/2014/main" id="{ADFEEF04-8256-884F-9D57-27EC83130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049FE2-620E-7C4B-82FA-F863FF90FD96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17607D5-A23C-A844-B4A6-6A4C60A0BFC8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Graphic 27" descr="Statistics">
                <a:extLst>
                  <a:ext uri="{FF2B5EF4-FFF2-40B4-BE49-F238E27FC236}">
                    <a16:creationId xmlns:a16="http://schemas.microsoft.com/office/drawing/2014/main" id="{C782C354-6898-AC4B-862A-C89B46A70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E9AEA93-2529-BD4B-AF3C-C7AFB14317EF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2FC45C-B760-954B-8D72-17B97A1873A5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Graphic 25" descr="Lightbulb and gear">
                <a:extLst>
                  <a:ext uri="{FF2B5EF4-FFF2-40B4-BE49-F238E27FC236}">
                    <a16:creationId xmlns:a16="http://schemas.microsoft.com/office/drawing/2014/main" id="{97439CAD-EBEA-5540-A30F-A586D449B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65CDBB-3778-B84D-B9A1-F4213C949C79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6320E6-EE2E-364C-B7D7-F2D63117889C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4FA889-F481-9443-872D-E91DE84C5480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3B66AA-E66D-9A43-87F9-38BDC00D4FD8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22" name="Chevron 21">
              <a:extLst>
                <a:ext uri="{FF2B5EF4-FFF2-40B4-BE49-F238E27FC236}">
                  <a16:creationId xmlns:a16="http://schemas.microsoft.com/office/drawing/2014/main" id="{BCE17F98-6164-B34B-B23D-ABF310E17523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2">
              <a:extLst>
                <a:ext uri="{FF2B5EF4-FFF2-40B4-BE49-F238E27FC236}">
                  <a16:creationId xmlns:a16="http://schemas.microsoft.com/office/drawing/2014/main" id="{9DFA92F1-D692-134E-B83D-6D10268B9D61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FCE01490-BFD8-EE49-BD5D-E88E3BE793D4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364EDB0-E911-C642-8168-86C8A305CA13}"/>
              </a:ext>
            </a:extLst>
          </p:cNvPr>
          <p:cNvSpPr/>
          <p:nvPr/>
        </p:nvSpPr>
        <p:spPr>
          <a:xfrm>
            <a:off x="7982465" y="5881816"/>
            <a:ext cx="411480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CBBC2-0EA8-9B49-8A34-9804EF58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3" y="1359251"/>
            <a:ext cx="11685373" cy="5158341"/>
          </a:xfrm>
        </p:spPr>
        <p:txBody>
          <a:bodyPr/>
          <a:lstStyle/>
          <a:p>
            <a:r>
              <a:rPr lang="en-US" dirty="0"/>
              <a:t>Data Source: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https://www.kaggle.com/c/petfinder-adoption-prediction/data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Target Variables: Adoption Speed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Same day </a:t>
            </a:r>
            <a:r>
              <a:rPr lang="en-US" dirty="0"/>
              <a:t>as it was listed</a:t>
            </a:r>
          </a:p>
          <a:p>
            <a:pPr lvl="1"/>
            <a:r>
              <a:rPr lang="en-US" dirty="0"/>
              <a:t>Within </a:t>
            </a:r>
            <a:r>
              <a:rPr lang="en-US" dirty="0">
                <a:solidFill>
                  <a:schemeClr val="accent1"/>
                </a:solidFill>
              </a:rPr>
              <a:t>1 week </a:t>
            </a:r>
            <a:r>
              <a:rPr lang="en-US" dirty="0"/>
              <a:t>after being listed</a:t>
            </a:r>
          </a:p>
          <a:p>
            <a:pPr lvl="1"/>
            <a:r>
              <a:rPr lang="en-US" dirty="0"/>
              <a:t>Within </a:t>
            </a:r>
            <a:r>
              <a:rPr lang="en-US" dirty="0">
                <a:solidFill>
                  <a:schemeClr val="accent1"/>
                </a:solidFill>
              </a:rPr>
              <a:t>30 days </a:t>
            </a:r>
            <a:r>
              <a:rPr lang="en-US" dirty="0"/>
              <a:t>after being listed</a:t>
            </a:r>
          </a:p>
          <a:p>
            <a:pPr lvl="1"/>
            <a:r>
              <a:rPr lang="en-US" dirty="0"/>
              <a:t>Within </a:t>
            </a:r>
            <a:r>
              <a:rPr lang="en-US" dirty="0">
                <a:solidFill>
                  <a:schemeClr val="accent1"/>
                </a:solidFill>
              </a:rPr>
              <a:t>90 days </a:t>
            </a:r>
            <a:r>
              <a:rPr lang="en-US" dirty="0"/>
              <a:t>after being listed</a:t>
            </a:r>
          </a:p>
          <a:p>
            <a:pPr lvl="1"/>
            <a:r>
              <a:rPr lang="en-US" dirty="0"/>
              <a:t>No adoption after </a:t>
            </a:r>
            <a:r>
              <a:rPr lang="en-US" dirty="0">
                <a:solidFill>
                  <a:schemeClr val="accent1"/>
                </a:solidFill>
              </a:rPr>
              <a:t>100 days </a:t>
            </a:r>
            <a:r>
              <a:rPr lang="en-US" dirty="0"/>
              <a:t>of being listed</a:t>
            </a:r>
          </a:p>
          <a:p>
            <a:endParaRPr lang="en-US" dirty="0"/>
          </a:p>
          <a:p>
            <a:r>
              <a:rPr lang="en-US" dirty="0"/>
              <a:t>Explanatory Variables:</a:t>
            </a:r>
          </a:p>
          <a:p>
            <a:pPr lvl="1"/>
            <a:r>
              <a:rPr lang="en-US" dirty="0"/>
              <a:t>Breed, Health Condition, Number of Photos,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61CFD5-49A8-0344-8EC9-E6C4503E104B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8E06543-DD77-7144-8278-9FE68FE3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DATA DESCRIPTION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20663D4-C853-AA4B-9B0A-62FE4A7EE33E}"/>
              </a:ext>
            </a:extLst>
          </p:cNvPr>
          <p:cNvSpPr/>
          <p:nvPr/>
        </p:nvSpPr>
        <p:spPr>
          <a:xfrm>
            <a:off x="5599671" y="2978970"/>
            <a:ext cx="1075036" cy="1195340"/>
          </a:xfrm>
          <a:prstGeom prst="rightBrace">
            <a:avLst>
              <a:gd name="adj1" fmla="val 8333"/>
              <a:gd name="adj2" fmla="val 5099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0CC6C-F265-7C43-B26C-F9CFFEF209AF}"/>
              </a:ext>
            </a:extLst>
          </p:cNvPr>
          <p:cNvSpPr txBox="1"/>
          <p:nvPr/>
        </p:nvSpPr>
        <p:spPr>
          <a:xfrm>
            <a:off x="6901248" y="3343459"/>
            <a:ext cx="139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Adopted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92EF2-4811-6B46-9928-12EB2E97571D}"/>
              </a:ext>
            </a:extLst>
          </p:cNvPr>
          <p:cNvSpPr txBox="1"/>
          <p:nvPr/>
        </p:nvSpPr>
        <p:spPr>
          <a:xfrm>
            <a:off x="7846538" y="4364647"/>
            <a:ext cx="1853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Adopted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C2609A8-47AB-EC45-9DA3-933C4644BEF7}"/>
              </a:ext>
            </a:extLst>
          </p:cNvPr>
          <p:cNvSpPr/>
          <p:nvPr/>
        </p:nvSpPr>
        <p:spPr>
          <a:xfrm>
            <a:off x="6549083" y="4558410"/>
            <a:ext cx="1050322" cy="11244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3736C-7898-0145-A309-F4E0DCBCF092}"/>
              </a:ext>
            </a:extLst>
          </p:cNvPr>
          <p:cNvSpPr/>
          <p:nvPr/>
        </p:nvSpPr>
        <p:spPr>
          <a:xfrm>
            <a:off x="5453449" y="2804984"/>
            <a:ext cx="2844112" cy="155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45B0A-D850-A54A-A276-FD2A7D5126EB}"/>
              </a:ext>
            </a:extLst>
          </p:cNvPr>
          <p:cNvSpPr/>
          <p:nvPr/>
        </p:nvSpPr>
        <p:spPr>
          <a:xfrm>
            <a:off x="6413157" y="4364647"/>
            <a:ext cx="328689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DFE6E-3AE5-3545-85D2-1A57A15F3A01}"/>
              </a:ext>
            </a:extLst>
          </p:cNvPr>
          <p:cNvSpPr/>
          <p:nvPr/>
        </p:nvSpPr>
        <p:spPr>
          <a:xfrm>
            <a:off x="345989" y="2310714"/>
            <a:ext cx="6203094" cy="271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838FE-D357-2045-97B3-D53A3DA5917C}"/>
              </a:ext>
            </a:extLst>
          </p:cNvPr>
          <p:cNvSpPr/>
          <p:nvPr/>
        </p:nvSpPr>
        <p:spPr>
          <a:xfrm>
            <a:off x="345989" y="5317845"/>
            <a:ext cx="6692221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14B010-3093-A441-9653-A6973A87F6CB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578370-C6E3-EF43-951C-C9CA77447256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86145C7-ED68-1646-996C-8156E61BD26F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Graphic 53" descr="Document">
                <a:extLst>
                  <a:ext uri="{FF2B5EF4-FFF2-40B4-BE49-F238E27FC236}">
                    <a16:creationId xmlns:a16="http://schemas.microsoft.com/office/drawing/2014/main" id="{42C7FDAF-8DC7-2F44-9363-ADF70BA6F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FB81CB-0D6C-624F-A58C-B7B44F2D530F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9160E4B-14E5-BC4E-8E0F-CF021904400E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Graphic 51" descr="Presentation with pie chart">
                <a:extLst>
                  <a:ext uri="{FF2B5EF4-FFF2-40B4-BE49-F238E27FC236}">
                    <a16:creationId xmlns:a16="http://schemas.microsoft.com/office/drawing/2014/main" id="{356BE5CD-5C4D-F240-96C5-E02AD202A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02B29C-7212-CA4A-8AFB-76AAD8C498DB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36C4C6-65C5-AA4F-BB87-D28B8B80C5F9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Graphic 49" descr="Statistics">
                <a:extLst>
                  <a:ext uri="{FF2B5EF4-FFF2-40B4-BE49-F238E27FC236}">
                    <a16:creationId xmlns:a16="http://schemas.microsoft.com/office/drawing/2014/main" id="{CBCB59C9-9E5A-EF4E-AA4B-F528F3EF9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9A4475D-341D-0840-B23F-76916CDD06B1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59896BF-B38F-FA46-96FE-B157614EFD7C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Lightbulb and gear">
                <a:extLst>
                  <a:ext uri="{FF2B5EF4-FFF2-40B4-BE49-F238E27FC236}">
                    <a16:creationId xmlns:a16="http://schemas.microsoft.com/office/drawing/2014/main" id="{80FAE4AD-EAD3-8A45-9B4E-2A93127D3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0F7D65-FFC1-8F48-878B-02F510A32220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459643-DFBE-0E41-8ADD-57ADBFEE4D51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BDBB69-4923-7E41-BFC2-D07BE5C9E518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5C9727-9ED8-394E-89CB-FBFBA33D852B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119DEF66-D8EA-A440-A278-425825E4EB96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5CD062CE-C5C1-BE4C-9055-4DF0913C71C5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118ED1F6-CC4D-C64F-B419-84E0A9935739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1310AD4-E5F3-F14C-9458-DDA4394225BA}"/>
              </a:ext>
            </a:extLst>
          </p:cNvPr>
          <p:cNvSpPr/>
          <p:nvPr/>
        </p:nvSpPr>
        <p:spPr>
          <a:xfrm>
            <a:off x="7982465" y="5881816"/>
            <a:ext cx="4114800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4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4C41CE-7CBF-504B-92CA-2236187EEC43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731D43-E087-9A4F-A29D-96279D603DE6}"/>
              </a:ext>
            </a:extLst>
          </p:cNvPr>
          <p:cNvGrpSpPr/>
          <p:nvPr/>
        </p:nvGrpSpPr>
        <p:grpSpPr>
          <a:xfrm>
            <a:off x="1394243" y="1141860"/>
            <a:ext cx="10032668" cy="5305803"/>
            <a:chOff x="720800" y="1364284"/>
            <a:chExt cx="10032668" cy="530580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318536-846B-AD4E-B70D-B3DF8D3C230A}"/>
                </a:ext>
              </a:extLst>
            </p:cNvPr>
            <p:cNvSpPr/>
            <p:nvPr/>
          </p:nvSpPr>
          <p:spPr>
            <a:xfrm rot="10800000">
              <a:off x="5604298" y="5942178"/>
              <a:ext cx="1231052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18A76C9-E60A-0B4B-B206-AD6D6C39F337}"/>
                </a:ext>
              </a:extLst>
            </p:cNvPr>
            <p:cNvSpPr/>
            <p:nvPr/>
          </p:nvSpPr>
          <p:spPr>
            <a:xfrm rot="5400000">
              <a:off x="4997600" y="5418805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1C51328-526C-494E-84E9-53E88D64C972}"/>
                </a:ext>
              </a:extLst>
            </p:cNvPr>
            <p:cNvSpPr/>
            <p:nvPr/>
          </p:nvSpPr>
          <p:spPr>
            <a:xfrm>
              <a:off x="6614978" y="5575375"/>
              <a:ext cx="1134772" cy="10947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2C7BFA-5987-234E-8D13-961D9B028511}"/>
                </a:ext>
              </a:extLst>
            </p:cNvPr>
            <p:cNvSpPr/>
            <p:nvPr/>
          </p:nvSpPr>
          <p:spPr>
            <a:xfrm rot="10800000">
              <a:off x="4030345" y="4554406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AF5A53-9FEE-0247-9744-A38B2215C45E}"/>
                </a:ext>
              </a:extLst>
            </p:cNvPr>
            <p:cNvSpPr/>
            <p:nvPr/>
          </p:nvSpPr>
          <p:spPr>
            <a:xfrm rot="5400000">
              <a:off x="3447357" y="4018922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DA92D5-4C54-5741-AEA0-2D9E65FDBAE3}"/>
                </a:ext>
              </a:extLst>
            </p:cNvPr>
            <p:cNvSpPr/>
            <p:nvPr/>
          </p:nvSpPr>
          <p:spPr>
            <a:xfrm rot="10800000">
              <a:off x="2455380" y="3075509"/>
              <a:ext cx="912347" cy="509390"/>
            </a:xfrm>
            <a:prstGeom prst="rect">
              <a:avLst/>
            </a:prstGeom>
            <a:solidFill>
              <a:srgbClr val="ACEAD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FB57379-B1E5-6343-B8DB-04166EB6EFC8}"/>
                </a:ext>
              </a:extLst>
            </p:cNvPr>
            <p:cNvSpPr/>
            <p:nvPr/>
          </p:nvSpPr>
          <p:spPr>
            <a:xfrm rot="5400000">
              <a:off x="1894698" y="2567981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4791901-CEC3-334B-BF3C-B6A20519039D}"/>
                </a:ext>
              </a:extLst>
            </p:cNvPr>
            <p:cNvSpPr/>
            <p:nvPr/>
          </p:nvSpPr>
          <p:spPr>
            <a:xfrm>
              <a:off x="969985" y="1642963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7EA5640-911F-7641-BCF9-6036E8331CD2}"/>
                </a:ext>
              </a:extLst>
            </p:cNvPr>
            <p:cNvGrpSpPr/>
            <p:nvPr/>
          </p:nvGrpSpPr>
          <p:grpSpPr>
            <a:xfrm>
              <a:off x="1783487" y="1364284"/>
              <a:ext cx="1134772" cy="1094712"/>
              <a:chOff x="1400422" y="1364284"/>
              <a:chExt cx="1134772" cy="109471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A15D84A-21D6-E449-84C8-087473B6797E}"/>
                  </a:ext>
                </a:extLst>
              </p:cNvPr>
              <p:cNvSpPr/>
              <p:nvPr/>
            </p:nvSpPr>
            <p:spPr>
              <a:xfrm>
                <a:off x="1400422" y="1364284"/>
                <a:ext cx="1134772" cy="10947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74" name="Graphic 73" descr="Document">
                <a:extLst>
                  <a:ext uri="{FF2B5EF4-FFF2-40B4-BE49-F238E27FC236}">
                    <a16:creationId xmlns:a16="http://schemas.microsoft.com/office/drawing/2014/main" id="{C95B74A9-1639-324C-A53A-AC98D120A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19881" y="1427237"/>
                <a:ext cx="916455" cy="916455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8D7A31-2C76-3149-A0D3-ACF7383E4090}"/>
                </a:ext>
              </a:extLst>
            </p:cNvPr>
            <p:cNvSpPr txBox="1"/>
            <p:nvPr/>
          </p:nvSpPr>
          <p:spPr>
            <a:xfrm>
              <a:off x="3018137" y="1690688"/>
              <a:ext cx="416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PROJECT &amp; DATA DESCRIPTION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C16069F-760A-8E47-B599-E9F4856F58FC}"/>
                </a:ext>
              </a:extLst>
            </p:cNvPr>
            <p:cNvGrpSpPr/>
            <p:nvPr/>
          </p:nvGrpSpPr>
          <p:grpSpPr>
            <a:xfrm>
              <a:off x="3312634" y="2797913"/>
              <a:ext cx="1134772" cy="1094712"/>
              <a:chOff x="4318677" y="2152353"/>
              <a:chExt cx="1134772" cy="10947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428B60A-026F-FB44-B0AC-35B695FC02FC}"/>
                  </a:ext>
                </a:extLst>
              </p:cNvPr>
              <p:cNvSpPr/>
              <p:nvPr/>
            </p:nvSpPr>
            <p:spPr>
              <a:xfrm>
                <a:off x="4318677" y="2152353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2" name="Graphic 71" descr="Presentation with pie chart">
                <a:extLst>
                  <a:ext uri="{FF2B5EF4-FFF2-40B4-BE49-F238E27FC236}">
                    <a16:creationId xmlns:a16="http://schemas.microsoft.com/office/drawing/2014/main" id="{D970AFDD-44B3-5842-84FF-1D03BCBF7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28863" y="227023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637537-937F-3645-9F58-8962616ECB48}"/>
                </a:ext>
              </a:extLst>
            </p:cNvPr>
            <p:cNvSpPr txBox="1"/>
            <p:nvPr/>
          </p:nvSpPr>
          <p:spPr>
            <a:xfrm>
              <a:off x="4651287" y="2952106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EXPLORATION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Dashboard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DB427B0-4F82-2D4A-8861-9B22F0B36AD4}"/>
                </a:ext>
              </a:extLst>
            </p:cNvPr>
            <p:cNvGrpSpPr/>
            <p:nvPr/>
          </p:nvGrpSpPr>
          <p:grpSpPr>
            <a:xfrm>
              <a:off x="4868550" y="4273617"/>
              <a:ext cx="1134772" cy="1094712"/>
              <a:chOff x="4955049" y="4273617"/>
              <a:chExt cx="1134772" cy="109471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9D2EF79-EC79-AB41-ACC3-E34DC1241A28}"/>
                  </a:ext>
                </a:extLst>
              </p:cNvPr>
              <p:cNvSpPr/>
              <p:nvPr/>
            </p:nvSpPr>
            <p:spPr>
              <a:xfrm>
                <a:off x="4955049" y="4273617"/>
                <a:ext cx="1134772" cy="10947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70" name="Graphic 69" descr="Statistics">
                <a:extLst>
                  <a:ext uri="{FF2B5EF4-FFF2-40B4-BE49-F238E27FC236}">
                    <a16:creationId xmlns:a16="http://schemas.microsoft.com/office/drawing/2014/main" id="{B9558ED4-1AE0-9B44-9B31-E42738DAB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070391" y="438047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5C5824-F0C0-A34B-AE8C-653E416BF844}"/>
                </a:ext>
              </a:extLst>
            </p:cNvPr>
            <p:cNvSpPr txBox="1"/>
            <p:nvPr/>
          </p:nvSpPr>
          <p:spPr>
            <a:xfrm>
              <a:off x="6218542" y="4478662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MODELING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Inference &amp; Prediction</a:t>
              </a:r>
            </a:p>
          </p:txBody>
        </p:sp>
        <p:pic>
          <p:nvPicPr>
            <p:cNvPr id="55" name="Graphic 54" descr="Lightbulb and gear">
              <a:extLst>
                <a:ext uri="{FF2B5EF4-FFF2-40B4-BE49-F238E27FC236}">
                  <a16:creationId xmlns:a16="http://schemas.microsoft.com/office/drawing/2014/main" id="{91A7A39A-B957-B14F-A7C0-EFC57CB7B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164" y="5672474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C3449EB-5600-7746-B34E-B3F02A1642D1}"/>
                </a:ext>
              </a:extLst>
            </p:cNvPr>
            <p:cNvSpPr txBox="1"/>
            <p:nvPr/>
          </p:nvSpPr>
          <p:spPr>
            <a:xfrm>
              <a:off x="7999970" y="5742630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CONCLUSION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Actionable Insights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6885923-4941-E642-BC28-81542F22A643}"/>
                </a:ext>
              </a:extLst>
            </p:cNvPr>
            <p:cNvGrpSpPr/>
            <p:nvPr/>
          </p:nvGrpSpPr>
          <p:grpSpPr>
            <a:xfrm>
              <a:off x="720800" y="1620152"/>
              <a:ext cx="605481" cy="568841"/>
              <a:chOff x="593124" y="1667732"/>
              <a:chExt cx="605481" cy="568841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35E6477-E2BB-4C4C-BC2F-757C7B974DAD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267A3E3-36CD-D04C-979E-30AEC4490214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ED8E0DC-21C7-D345-8F8B-CA2EE98EF75D}"/>
                </a:ext>
              </a:extLst>
            </p:cNvPr>
            <p:cNvGrpSpPr/>
            <p:nvPr/>
          </p:nvGrpSpPr>
          <p:grpSpPr>
            <a:xfrm>
              <a:off x="2048132" y="3060849"/>
              <a:ext cx="605481" cy="568841"/>
              <a:chOff x="593124" y="1667732"/>
              <a:chExt cx="605481" cy="568841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A24E7D2-A275-C148-A5B7-11C799BE543C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2596EE-FE58-CE47-8701-9F01D7212D0D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42DE5F2-F032-3148-9C6F-57DCACD23D0B}"/>
                </a:ext>
              </a:extLst>
            </p:cNvPr>
            <p:cNvGrpSpPr/>
            <p:nvPr/>
          </p:nvGrpSpPr>
          <p:grpSpPr>
            <a:xfrm>
              <a:off x="3614350" y="4517766"/>
              <a:ext cx="605481" cy="568841"/>
              <a:chOff x="593124" y="1667732"/>
              <a:chExt cx="605481" cy="56884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8196ECB-4540-F147-8716-E9DC68EBBE81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86D75C2-7098-7E45-B4E0-6A8C2A387BA1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5EBDFA8-024D-BA48-9280-072291CFE90E}"/>
                </a:ext>
              </a:extLst>
            </p:cNvPr>
            <p:cNvGrpSpPr/>
            <p:nvPr/>
          </p:nvGrpSpPr>
          <p:grpSpPr>
            <a:xfrm>
              <a:off x="5150708" y="5912453"/>
              <a:ext cx="605481" cy="568841"/>
              <a:chOff x="593124" y="1667732"/>
              <a:chExt cx="605481" cy="56884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78B112B-9C05-074E-9EDC-6901A8B6BFB5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745BE1E-2537-B74F-8C05-101BF046DB8D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64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4C41CE-7CBF-504B-92CA-2236187EEC43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050AB4D9-5048-3746-B323-FC76253A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0563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INSIGHTS from DASHBOARD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93F61F9-E46B-3F4B-8DF3-14DD55FA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4" y="1431196"/>
            <a:ext cx="11685373" cy="5321168"/>
          </a:xfrm>
        </p:spPr>
        <p:txBody>
          <a:bodyPr/>
          <a:lstStyle/>
          <a:p>
            <a:r>
              <a:rPr lang="en-US" dirty="0"/>
              <a:t>Vaccination doesn’t increase the likelihood of adoption</a:t>
            </a:r>
            <a:endParaRPr lang="en-US" sz="1000" dirty="0"/>
          </a:p>
          <a:p>
            <a:endParaRPr lang="en-US" sz="1000" dirty="0"/>
          </a:p>
          <a:p>
            <a:r>
              <a:rPr lang="en-US" dirty="0"/>
              <a:t>Sterilization has negative impact on the likelihood of adoption</a:t>
            </a:r>
          </a:p>
          <a:p>
            <a:endParaRPr lang="en-US" sz="1000" dirty="0"/>
          </a:p>
          <a:p>
            <a:r>
              <a:rPr lang="en-US" dirty="0"/>
              <a:t>Female cats seem to have higher chance being adopted</a:t>
            </a:r>
          </a:p>
          <a:p>
            <a:endParaRPr lang="en-US" sz="1000" dirty="0"/>
          </a:p>
          <a:p>
            <a:r>
              <a:rPr lang="en-US" dirty="0"/>
              <a:t>Kitten seem more likely to be adopted</a:t>
            </a:r>
          </a:p>
          <a:p>
            <a:endParaRPr lang="en-US" sz="1000" dirty="0"/>
          </a:p>
          <a:p>
            <a:r>
              <a:rPr lang="en-US" dirty="0"/>
              <a:t>Number of Photos seems having a positive effect on adoption</a:t>
            </a:r>
          </a:p>
          <a:p>
            <a:endParaRPr lang="en-US" sz="1000" dirty="0"/>
          </a:p>
          <a:p>
            <a:r>
              <a:rPr lang="en-US" dirty="0"/>
              <a:t>Pedigreed cats seem to have higher chance being adopted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97FCC0-1292-C945-A77F-D84A88772BFA}"/>
              </a:ext>
            </a:extLst>
          </p:cNvPr>
          <p:cNvSpPr/>
          <p:nvPr/>
        </p:nvSpPr>
        <p:spPr>
          <a:xfrm>
            <a:off x="284205" y="2137719"/>
            <a:ext cx="9391136" cy="619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364B9F-8D82-BB4B-9416-4C781429CFFA}"/>
              </a:ext>
            </a:extLst>
          </p:cNvPr>
          <p:cNvSpPr/>
          <p:nvPr/>
        </p:nvSpPr>
        <p:spPr>
          <a:xfrm>
            <a:off x="284205" y="2945027"/>
            <a:ext cx="9391136" cy="619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F6CC75-3E52-7D47-B6B9-B3588211BD85}"/>
              </a:ext>
            </a:extLst>
          </p:cNvPr>
          <p:cNvSpPr/>
          <p:nvPr/>
        </p:nvSpPr>
        <p:spPr>
          <a:xfrm>
            <a:off x="269791" y="4477488"/>
            <a:ext cx="9391136" cy="619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E8F4F7-2950-8041-8E90-3EFFB22A13A6}"/>
              </a:ext>
            </a:extLst>
          </p:cNvPr>
          <p:cNvSpPr/>
          <p:nvPr/>
        </p:nvSpPr>
        <p:spPr>
          <a:xfrm>
            <a:off x="269791" y="3676152"/>
            <a:ext cx="9391136" cy="619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2D4BD7-2671-F14B-BF55-02C8182CCDED}"/>
              </a:ext>
            </a:extLst>
          </p:cNvPr>
          <p:cNvSpPr/>
          <p:nvPr/>
        </p:nvSpPr>
        <p:spPr>
          <a:xfrm>
            <a:off x="221702" y="5277775"/>
            <a:ext cx="9391136" cy="619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F5C2E6-84D3-7B48-9D91-FAFFC277E7A5}"/>
              </a:ext>
            </a:extLst>
          </p:cNvPr>
          <p:cNvGrpSpPr/>
          <p:nvPr/>
        </p:nvGrpSpPr>
        <p:grpSpPr>
          <a:xfrm>
            <a:off x="7058101" y="6056299"/>
            <a:ext cx="5247625" cy="873152"/>
            <a:chOff x="-41482" y="6009826"/>
            <a:chExt cx="5247625" cy="8731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83764A-BDD5-7441-BEB7-A34B7A275EAF}"/>
                </a:ext>
              </a:extLst>
            </p:cNvPr>
            <p:cNvGrpSpPr/>
            <p:nvPr/>
          </p:nvGrpSpPr>
          <p:grpSpPr>
            <a:xfrm>
              <a:off x="185004" y="6031589"/>
              <a:ext cx="598537" cy="564745"/>
              <a:chOff x="259471" y="5657655"/>
              <a:chExt cx="1134772" cy="109471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D7CCDDE-1B1C-0443-8B5F-C123F86CE907}"/>
                  </a:ext>
                </a:extLst>
              </p:cNvPr>
              <p:cNvSpPr/>
              <p:nvPr/>
            </p:nvSpPr>
            <p:spPr>
              <a:xfrm>
                <a:off x="259471" y="5657655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 descr="Document">
                <a:extLst>
                  <a:ext uri="{FF2B5EF4-FFF2-40B4-BE49-F238E27FC236}">
                    <a16:creationId xmlns:a16="http://schemas.microsoft.com/office/drawing/2014/main" id="{D3547E69-41C0-5743-8144-C4A59157F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930" y="5720608"/>
                <a:ext cx="916455" cy="91645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123EB1-92B7-FC4E-93C4-7D2C458E6355}"/>
                </a:ext>
              </a:extLst>
            </p:cNvPr>
            <p:cNvGrpSpPr/>
            <p:nvPr/>
          </p:nvGrpSpPr>
          <p:grpSpPr>
            <a:xfrm>
              <a:off x="1536064" y="6027429"/>
              <a:ext cx="598537" cy="577102"/>
              <a:chOff x="1643428" y="5673770"/>
              <a:chExt cx="1134772" cy="109471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6F4E6EB-1FF6-074C-A31D-DBAE7FC9E560}"/>
                  </a:ext>
                </a:extLst>
              </p:cNvPr>
              <p:cNvSpPr/>
              <p:nvPr/>
            </p:nvSpPr>
            <p:spPr>
              <a:xfrm>
                <a:off x="1643428" y="5673770"/>
                <a:ext cx="1134772" cy="1094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 descr="Presentation with pie chart">
                <a:extLst>
                  <a:ext uri="{FF2B5EF4-FFF2-40B4-BE49-F238E27FC236}">
                    <a16:creationId xmlns:a16="http://schemas.microsoft.com/office/drawing/2014/main" id="{1AB247BC-2E7E-4846-B52C-8C22A1826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53614" y="579165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FFBF7B-B58F-7144-892E-3E793B58A75C}"/>
                </a:ext>
              </a:extLst>
            </p:cNvPr>
            <p:cNvGrpSpPr/>
            <p:nvPr/>
          </p:nvGrpSpPr>
          <p:grpSpPr>
            <a:xfrm>
              <a:off x="2877075" y="6031559"/>
              <a:ext cx="598537" cy="568842"/>
              <a:chOff x="2961291" y="5659086"/>
              <a:chExt cx="1134772" cy="109471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DFCC1ED-AE5C-E442-BE57-6287FE54AD73}"/>
                  </a:ext>
                </a:extLst>
              </p:cNvPr>
              <p:cNvSpPr/>
              <p:nvPr/>
            </p:nvSpPr>
            <p:spPr>
              <a:xfrm>
                <a:off x="2961291" y="5659086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Graphic 24" descr="Statistics">
                <a:extLst>
                  <a:ext uri="{FF2B5EF4-FFF2-40B4-BE49-F238E27FC236}">
                    <a16:creationId xmlns:a16="http://schemas.microsoft.com/office/drawing/2014/main" id="{FECD0EE0-4887-DF4C-99FF-D9ED7F7E5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76633" y="57659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71805A-B242-5548-BBD2-6903ED705A47}"/>
                </a:ext>
              </a:extLst>
            </p:cNvPr>
            <p:cNvGrpSpPr/>
            <p:nvPr/>
          </p:nvGrpSpPr>
          <p:grpSpPr>
            <a:xfrm>
              <a:off x="4279826" y="6009826"/>
              <a:ext cx="598537" cy="578989"/>
              <a:chOff x="4256364" y="5663629"/>
              <a:chExt cx="1134772" cy="109471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FA7E739-F893-244E-99DA-008B7AD7EC1F}"/>
                  </a:ext>
                </a:extLst>
              </p:cNvPr>
              <p:cNvSpPr/>
              <p:nvPr/>
            </p:nvSpPr>
            <p:spPr>
              <a:xfrm>
                <a:off x="4256364" y="5663629"/>
                <a:ext cx="1134772" cy="109471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Graphic 22" descr="Lightbulb and gear">
                <a:extLst>
                  <a:ext uri="{FF2B5EF4-FFF2-40B4-BE49-F238E27FC236}">
                    <a16:creationId xmlns:a16="http://schemas.microsoft.com/office/drawing/2014/main" id="{36F68EDD-2971-6C46-A6D6-A5F334AF3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550" y="57607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205790-B77B-A949-9CCF-48B5E61A098E}"/>
                </a:ext>
              </a:extLst>
            </p:cNvPr>
            <p:cNvSpPr txBox="1"/>
            <p:nvPr/>
          </p:nvSpPr>
          <p:spPr>
            <a:xfrm>
              <a:off x="2751040" y="6604531"/>
              <a:ext cx="91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8A75DA-9377-794E-8BA2-C7298A1421DC}"/>
                </a:ext>
              </a:extLst>
            </p:cNvPr>
            <p:cNvSpPr txBox="1"/>
            <p:nvPr/>
          </p:nvSpPr>
          <p:spPr>
            <a:xfrm>
              <a:off x="4071371" y="6604757"/>
              <a:ext cx="1134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CONCLUSION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B0141A-C252-364A-8BF8-927DDD846799}"/>
                </a:ext>
              </a:extLst>
            </p:cNvPr>
            <p:cNvSpPr txBox="1"/>
            <p:nvPr/>
          </p:nvSpPr>
          <p:spPr>
            <a:xfrm>
              <a:off x="1317373" y="6604531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EXPLORATION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14C348-FB51-2047-B508-E7CAD9B5DA32}"/>
                </a:ext>
              </a:extLst>
            </p:cNvPr>
            <p:cNvSpPr txBox="1"/>
            <p:nvPr/>
          </p:nvSpPr>
          <p:spPr>
            <a:xfrm>
              <a:off x="-41482" y="6605979"/>
              <a:ext cx="107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DESCRIPTION</a:t>
              </a:r>
            </a:p>
          </p:txBody>
        </p:sp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68F4BD17-5D1B-6D4B-BA40-616BB84DCACE}"/>
                </a:ext>
              </a:extLst>
            </p:cNvPr>
            <p:cNvSpPr/>
            <p:nvPr/>
          </p:nvSpPr>
          <p:spPr>
            <a:xfrm>
              <a:off x="984466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B65AD573-2099-2648-A235-E1C6C566376C}"/>
                </a:ext>
              </a:extLst>
            </p:cNvPr>
            <p:cNvSpPr/>
            <p:nvPr/>
          </p:nvSpPr>
          <p:spPr>
            <a:xfrm>
              <a:off x="2350228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hevron 20">
              <a:extLst>
                <a:ext uri="{FF2B5EF4-FFF2-40B4-BE49-F238E27FC236}">
                  <a16:creationId xmlns:a16="http://schemas.microsoft.com/office/drawing/2014/main" id="{5CB02E07-0B5F-4D4C-86BD-8AB941359CF1}"/>
                </a:ext>
              </a:extLst>
            </p:cNvPr>
            <p:cNvSpPr/>
            <p:nvPr/>
          </p:nvSpPr>
          <p:spPr>
            <a:xfrm>
              <a:off x="3703551" y="6285930"/>
              <a:ext cx="326055" cy="13071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101FC19-BF30-0240-8E08-0688123129DF}"/>
              </a:ext>
            </a:extLst>
          </p:cNvPr>
          <p:cNvSpPr/>
          <p:nvPr/>
        </p:nvSpPr>
        <p:spPr>
          <a:xfrm>
            <a:off x="9384527" y="5881816"/>
            <a:ext cx="2712738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FCCE63-1A43-C649-AFCE-63F16D8A5D16}"/>
              </a:ext>
            </a:extLst>
          </p:cNvPr>
          <p:cNvSpPr/>
          <p:nvPr/>
        </p:nvSpPr>
        <p:spPr>
          <a:xfrm>
            <a:off x="7058101" y="5872342"/>
            <a:ext cx="1427203" cy="97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5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 animBg="1"/>
      <p:bldP spid="44" grpId="0" animBg="1"/>
      <p:bldP spid="43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4C41CE-7CBF-504B-92CA-2236187EEC43}"/>
              </a:ext>
            </a:extLst>
          </p:cNvPr>
          <p:cNvCxnSpPr>
            <a:cxnSpLocks/>
          </p:cNvCxnSpPr>
          <p:nvPr/>
        </p:nvCxnSpPr>
        <p:spPr>
          <a:xfrm>
            <a:off x="-12357" y="365125"/>
            <a:ext cx="12204357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6383AD-CA2A-4A40-BA1B-5E3E205E2F15}"/>
              </a:ext>
            </a:extLst>
          </p:cNvPr>
          <p:cNvGrpSpPr/>
          <p:nvPr/>
        </p:nvGrpSpPr>
        <p:grpSpPr>
          <a:xfrm>
            <a:off x="1394243" y="1141860"/>
            <a:ext cx="10032668" cy="5305803"/>
            <a:chOff x="720800" y="1364284"/>
            <a:chExt cx="10032668" cy="530580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8BFBE9-B419-ED4B-83D3-066A6D4D2F6B}"/>
                </a:ext>
              </a:extLst>
            </p:cNvPr>
            <p:cNvSpPr/>
            <p:nvPr/>
          </p:nvSpPr>
          <p:spPr>
            <a:xfrm rot="10800000">
              <a:off x="5604298" y="5942178"/>
              <a:ext cx="1231052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B82269F-2367-334D-8134-7AEA45D35B92}"/>
                </a:ext>
              </a:extLst>
            </p:cNvPr>
            <p:cNvSpPr/>
            <p:nvPr/>
          </p:nvSpPr>
          <p:spPr>
            <a:xfrm rot="5400000">
              <a:off x="4997600" y="5418805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76FC707-63B7-954E-AE2D-3E2498D3B9C1}"/>
                </a:ext>
              </a:extLst>
            </p:cNvPr>
            <p:cNvSpPr/>
            <p:nvPr/>
          </p:nvSpPr>
          <p:spPr>
            <a:xfrm>
              <a:off x="6614978" y="5575375"/>
              <a:ext cx="1134772" cy="10947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660DA91-6E07-0543-83BB-D1F5A14B2AEF}"/>
                </a:ext>
              </a:extLst>
            </p:cNvPr>
            <p:cNvSpPr/>
            <p:nvPr/>
          </p:nvSpPr>
          <p:spPr>
            <a:xfrm rot="10800000">
              <a:off x="4030345" y="4554406"/>
              <a:ext cx="912347" cy="509390"/>
            </a:xfrm>
            <a:prstGeom prst="rect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5370A23-A102-BB45-BEB5-18FEC8441DB7}"/>
                </a:ext>
              </a:extLst>
            </p:cNvPr>
            <p:cNvSpPr/>
            <p:nvPr/>
          </p:nvSpPr>
          <p:spPr>
            <a:xfrm rot="5400000">
              <a:off x="3447357" y="4018922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348F7C-B363-5E44-8075-ABD8D3D7EE2A}"/>
                </a:ext>
              </a:extLst>
            </p:cNvPr>
            <p:cNvSpPr/>
            <p:nvPr/>
          </p:nvSpPr>
          <p:spPr>
            <a:xfrm rot="10800000">
              <a:off x="2455380" y="3075509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1C44642-F783-2742-929C-8D815A82B437}"/>
                </a:ext>
              </a:extLst>
            </p:cNvPr>
            <p:cNvSpPr/>
            <p:nvPr/>
          </p:nvSpPr>
          <p:spPr>
            <a:xfrm rot="5400000">
              <a:off x="1894698" y="2567981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148CC82-3007-3E41-8BA0-0A43822EDA9D}"/>
                </a:ext>
              </a:extLst>
            </p:cNvPr>
            <p:cNvSpPr/>
            <p:nvPr/>
          </p:nvSpPr>
          <p:spPr>
            <a:xfrm>
              <a:off x="969985" y="1642963"/>
              <a:ext cx="912347" cy="50939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90798D6-7917-B446-9DF6-01047419A7A4}"/>
                </a:ext>
              </a:extLst>
            </p:cNvPr>
            <p:cNvGrpSpPr/>
            <p:nvPr/>
          </p:nvGrpSpPr>
          <p:grpSpPr>
            <a:xfrm>
              <a:off x="1783487" y="1364284"/>
              <a:ext cx="1134772" cy="1094712"/>
              <a:chOff x="1400422" y="1364284"/>
              <a:chExt cx="1134772" cy="1094712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D6BF5D8-271E-0948-9221-39752C099054}"/>
                  </a:ext>
                </a:extLst>
              </p:cNvPr>
              <p:cNvSpPr/>
              <p:nvPr/>
            </p:nvSpPr>
            <p:spPr>
              <a:xfrm>
                <a:off x="1400422" y="1364284"/>
                <a:ext cx="1134772" cy="10947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7" name="Graphic 106" descr="Document">
                <a:extLst>
                  <a:ext uri="{FF2B5EF4-FFF2-40B4-BE49-F238E27FC236}">
                    <a16:creationId xmlns:a16="http://schemas.microsoft.com/office/drawing/2014/main" id="{65AD4BEA-C5A5-9A42-8FE6-7AF27B3BB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19881" y="1427237"/>
                <a:ext cx="916455" cy="916455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4C087B-5904-5149-B793-6D49615980BA}"/>
                </a:ext>
              </a:extLst>
            </p:cNvPr>
            <p:cNvSpPr txBox="1"/>
            <p:nvPr/>
          </p:nvSpPr>
          <p:spPr>
            <a:xfrm>
              <a:off x="3018137" y="1690688"/>
              <a:ext cx="416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PROJECT &amp; DATA DESCRIPTION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1363F54-BCAA-8049-8DEB-15EF7F333384}"/>
                </a:ext>
              </a:extLst>
            </p:cNvPr>
            <p:cNvGrpSpPr/>
            <p:nvPr/>
          </p:nvGrpSpPr>
          <p:grpSpPr>
            <a:xfrm>
              <a:off x="3312634" y="2797913"/>
              <a:ext cx="1134772" cy="1094712"/>
              <a:chOff x="4318677" y="2152353"/>
              <a:chExt cx="1134772" cy="1094712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369D83B-8AC1-E34F-88A9-2F6C5773A9CE}"/>
                  </a:ext>
                </a:extLst>
              </p:cNvPr>
              <p:cNvSpPr/>
              <p:nvPr/>
            </p:nvSpPr>
            <p:spPr>
              <a:xfrm>
                <a:off x="4318677" y="2152353"/>
                <a:ext cx="1134772" cy="10947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5" name="Graphic 104" descr="Presentation with pie chart">
                <a:extLst>
                  <a:ext uri="{FF2B5EF4-FFF2-40B4-BE49-F238E27FC236}">
                    <a16:creationId xmlns:a16="http://schemas.microsoft.com/office/drawing/2014/main" id="{483F3A3E-DAF1-054D-9111-89CB61FAD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28863" y="227023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B89A33D-00B2-D248-8174-B96FC0A49079}"/>
                </a:ext>
              </a:extLst>
            </p:cNvPr>
            <p:cNvSpPr txBox="1"/>
            <p:nvPr/>
          </p:nvSpPr>
          <p:spPr>
            <a:xfrm>
              <a:off x="4651287" y="2952106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DATA EXPLORATION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Dashboard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29315F6-26B9-F943-BFD4-A5384DB53F6C}"/>
                </a:ext>
              </a:extLst>
            </p:cNvPr>
            <p:cNvGrpSpPr/>
            <p:nvPr/>
          </p:nvGrpSpPr>
          <p:grpSpPr>
            <a:xfrm>
              <a:off x="4868550" y="4273617"/>
              <a:ext cx="1134772" cy="1094712"/>
              <a:chOff x="4955049" y="4273617"/>
              <a:chExt cx="1134772" cy="1094712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A5D25E5-C992-E043-945C-0E205E4E8584}"/>
                  </a:ext>
                </a:extLst>
              </p:cNvPr>
              <p:cNvSpPr/>
              <p:nvPr/>
            </p:nvSpPr>
            <p:spPr>
              <a:xfrm>
                <a:off x="4955049" y="4273617"/>
                <a:ext cx="1134772" cy="109471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" name="Graphic 102" descr="Statistics">
                <a:extLst>
                  <a:ext uri="{FF2B5EF4-FFF2-40B4-BE49-F238E27FC236}">
                    <a16:creationId xmlns:a16="http://schemas.microsoft.com/office/drawing/2014/main" id="{F255B047-0FAF-824F-BC57-166A131D6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070391" y="438047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3B22730-D21E-BF48-91E5-DA87E2553CDC}"/>
                </a:ext>
              </a:extLst>
            </p:cNvPr>
            <p:cNvSpPr txBox="1"/>
            <p:nvPr/>
          </p:nvSpPr>
          <p:spPr>
            <a:xfrm>
              <a:off x="6218542" y="4478662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MODELING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Inference &amp; Prediction</a:t>
              </a:r>
            </a:p>
          </p:txBody>
        </p:sp>
        <p:pic>
          <p:nvPicPr>
            <p:cNvPr id="88" name="Graphic 87" descr="Lightbulb and gear">
              <a:extLst>
                <a:ext uri="{FF2B5EF4-FFF2-40B4-BE49-F238E27FC236}">
                  <a16:creationId xmlns:a16="http://schemas.microsoft.com/office/drawing/2014/main" id="{A789CA04-3EA2-274A-B501-B90207F4F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164" y="5672474"/>
              <a:ext cx="914400" cy="91440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6E750D6-8784-174E-8D75-11F425497423}"/>
                </a:ext>
              </a:extLst>
            </p:cNvPr>
            <p:cNvSpPr txBox="1"/>
            <p:nvPr/>
          </p:nvSpPr>
          <p:spPr>
            <a:xfrm>
              <a:off x="7999970" y="5742630"/>
              <a:ext cx="2753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CONCLUSION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Actionable Insights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72999CD-3B87-D04F-882E-C340A1051AA9}"/>
                </a:ext>
              </a:extLst>
            </p:cNvPr>
            <p:cNvGrpSpPr/>
            <p:nvPr/>
          </p:nvGrpSpPr>
          <p:grpSpPr>
            <a:xfrm>
              <a:off x="720800" y="1620152"/>
              <a:ext cx="605481" cy="568841"/>
              <a:chOff x="593124" y="1667732"/>
              <a:chExt cx="605481" cy="56884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A6C2497-80F6-E344-A601-2F2987F31CC9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2DAFEC9-59CE-AC43-9ED5-D75E1D50246D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F00872C-6675-B344-B324-E8070714969B}"/>
                </a:ext>
              </a:extLst>
            </p:cNvPr>
            <p:cNvGrpSpPr/>
            <p:nvPr/>
          </p:nvGrpSpPr>
          <p:grpSpPr>
            <a:xfrm>
              <a:off x="2048132" y="3060849"/>
              <a:ext cx="605481" cy="568841"/>
              <a:chOff x="593124" y="1667732"/>
              <a:chExt cx="605481" cy="568841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BAC35EB-ABFD-564E-9C89-E8C17E2487A8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EDC3B87-B311-5444-8631-108332F603E9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2FA8A94-3061-D14C-A8AA-1764FD62139A}"/>
                </a:ext>
              </a:extLst>
            </p:cNvPr>
            <p:cNvGrpSpPr/>
            <p:nvPr/>
          </p:nvGrpSpPr>
          <p:grpSpPr>
            <a:xfrm>
              <a:off x="3614350" y="4517766"/>
              <a:ext cx="605481" cy="568841"/>
              <a:chOff x="593124" y="1667732"/>
              <a:chExt cx="605481" cy="568841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E513DE3-9C02-9545-AA3A-599BC8798E36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579B47E-F557-2A4F-B407-20F07484E331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AA2F1AD-24AB-F54B-B786-FC959CE2AB66}"/>
                </a:ext>
              </a:extLst>
            </p:cNvPr>
            <p:cNvGrpSpPr/>
            <p:nvPr/>
          </p:nvGrpSpPr>
          <p:grpSpPr>
            <a:xfrm>
              <a:off x="5150708" y="5912453"/>
              <a:ext cx="605481" cy="568841"/>
              <a:chOff x="593124" y="1667732"/>
              <a:chExt cx="605481" cy="56884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12E88D0-9C7F-F042-98E1-7E5BD3F6D593}"/>
                  </a:ext>
                </a:extLst>
              </p:cNvPr>
              <p:cNvSpPr/>
              <p:nvPr/>
            </p:nvSpPr>
            <p:spPr>
              <a:xfrm>
                <a:off x="593124" y="1667732"/>
                <a:ext cx="605481" cy="568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6A6C5-D1A5-F941-9F85-230F68074F40}"/>
                  </a:ext>
                </a:extLst>
              </p:cNvPr>
              <p:cNvSpPr txBox="1"/>
              <p:nvPr/>
            </p:nvSpPr>
            <p:spPr>
              <a:xfrm>
                <a:off x="716692" y="1690542"/>
                <a:ext cx="469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913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2367</TotalTime>
  <Words>1172</Words>
  <Application>Microsoft Macintosh PowerPoint</Application>
  <PresentationFormat>Widescreen</PresentationFormat>
  <Paragraphs>385</Paragraphs>
  <Slides>31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Aharoni</vt:lpstr>
      <vt:lpstr>Arial</vt:lpstr>
      <vt:lpstr>Calibri</vt:lpstr>
      <vt:lpstr>Calibri Light</vt:lpstr>
      <vt:lpstr>Cambria Math</vt:lpstr>
      <vt:lpstr>Office Theme</vt:lpstr>
      <vt:lpstr> Support Abandoned &amp; Stray Animal using Analytics  </vt:lpstr>
      <vt:lpstr>PowerPoint Presentation</vt:lpstr>
      <vt:lpstr>AGENDA</vt:lpstr>
      <vt:lpstr>PowerPoint Presentation</vt:lpstr>
      <vt:lpstr>PROJECT DESCRIPTION</vt:lpstr>
      <vt:lpstr>DATA DESCRIPTION</vt:lpstr>
      <vt:lpstr>PowerPoint Presentation</vt:lpstr>
      <vt:lpstr>INSIGHTS from DASHBOARD</vt:lpstr>
      <vt:lpstr>PowerPoint Presentation</vt:lpstr>
      <vt:lpstr>DATA QUALITY VALIDATION</vt:lpstr>
      <vt:lpstr>FEATURE ENGINEERING</vt:lpstr>
      <vt:lpstr>MULTICOLLINEARITY &amp; STANDARDIZATION</vt:lpstr>
      <vt:lpstr>REFERENCE CODING</vt:lpstr>
      <vt:lpstr>MODELING</vt:lpstr>
      <vt:lpstr>LOGISTIC REGRESSION</vt:lpstr>
      <vt:lpstr>LOGISTIC REGRESSION</vt:lpstr>
      <vt:lpstr>LOGISTIC REGRESSION</vt:lpstr>
      <vt:lpstr>RANDOM FOREST</vt:lpstr>
      <vt:lpstr>DECISION TREE</vt:lpstr>
      <vt:lpstr>DECISION TREE</vt:lpstr>
      <vt:lpstr>RANDOM FOREST</vt:lpstr>
      <vt:lpstr>RANDOM FOREST</vt:lpstr>
      <vt:lpstr>RANDOM FOREST</vt:lpstr>
      <vt:lpstr>MODEL COMPARISON</vt:lpstr>
      <vt:lpstr>RANDOM FOREST</vt:lpstr>
      <vt:lpstr>MODEL COMPARISON</vt:lpstr>
      <vt:lpstr>EXAMPLE</vt:lpstr>
      <vt:lpstr>PowerPoint Presentation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NORC: Support Abandoned &amp; Stray Animal  </dc:title>
  <dc:creator>David Ku</dc:creator>
  <cp:lastModifiedBy>David Ku</cp:lastModifiedBy>
  <cp:revision>68</cp:revision>
  <dcterms:created xsi:type="dcterms:W3CDTF">2020-03-10T00:31:39Z</dcterms:created>
  <dcterms:modified xsi:type="dcterms:W3CDTF">2020-03-11T16:00:22Z</dcterms:modified>
</cp:coreProperties>
</file>